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4" r:id="rId3"/>
    <p:sldId id="273" r:id="rId4"/>
    <p:sldId id="276" r:id="rId5"/>
    <p:sldId id="277" r:id="rId6"/>
    <p:sldId id="260" r:id="rId7"/>
    <p:sldId id="261" r:id="rId8"/>
    <p:sldId id="262" r:id="rId9"/>
    <p:sldId id="264" r:id="rId10"/>
    <p:sldId id="278" r:id="rId11"/>
    <p:sldId id="279" r:id="rId12"/>
    <p:sldId id="280" r:id="rId13"/>
    <p:sldId id="281" r:id="rId14"/>
    <p:sldId id="282" r:id="rId15"/>
    <p:sldId id="2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Zheng" initials="KZ" lastIdx="1" clrIdx="0">
    <p:extLst>
      <p:ext uri="{19B8F6BF-5375-455C-9EA6-DF929625EA0E}">
        <p15:presenceInfo xmlns:p15="http://schemas.microsoft.com/office/powerpoint/2012/main" userId="Kathy Zhe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B914"/>
    <a:srgbClr val="CFAA52"/>
    <a:srgbClr val="89BC55"/>
    <a:srgbClr val="9ECB70"/>
    <a:srgbClr val="3097CF"/>
    <a:srgbClr val="3A38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51586" autoAdjust="0"/>
  </p:normalViewPr>
  <p:slideViewPr>
    <p:cSldViewPr snapToGrid="0">
      <p:cViewPr varScale="1">
        <p:scale>
          <a:sx n="56" d="100"/>
          <a:sy n="56" d="100"/>
        </p:scale>
        <p:origin x="26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adden" userId="bafc9747-09aa-4d62-8810-744aa231f58a" providerId="ADAL" clId="{C26164AC-2060-4650-A6CF-92C8BB0435F8}"/>
    <pc:docChg chg="undo custSel modSld">
      <pc:chgData name="Alexander Madden" userId="bafc9747-09aa-4d62-8810-744aa231f58a" providerId="ADAL" clId="{C26164AC-2060-4650-A6CF-92C8BB0435F8}" dt="2021-11-15T05:30:26.253" v="4" actId="1076"/>
      <pc:docMkLst>
        <pc:docMk/>
      </pc:docMkLst>
      <pc:sldChg chg="modSp mod">
        <pc:chgData name="Alexander Madden" userId="bafc9747-09aa-4d62-8810-744aa231f58a" providerId="ADAL" clId="{C26164AC-2060-4650-A6CF-92C8BB0435F8}" dt="2021-11-15T05:30:26.253" v="4" actId="1076"/>
        <pc:sldMkLst>
          <pc:docMk/>
          <pc:sldMk cId="947854898" sldId="262"/>
        </pc:sldMkLst>
        <pc:spChg chg="mod">
          <ac:chgData name="Alexander Madden" userId="bafc9747-09aa-4d62-8810-744aa231f58a" providerId="ADAL" clId="{C26164AC-2060-4650-A6CF-92C8BB0435F8}" dt="2021-11-15T05:30:26.253" v="4" actId="1076"/>
          <ac:spMkLst>
            <pc:docMk/>
            <pc:sldMk cId="947854898" sldId="262"/>
            <ac:spMk id="28" creationId="{E4E722BE-7AC1-40AE-9E4A-A8C064741B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3747F-0E9E-40CE-998C-0EFC46B799EE}" type="datetimeFigureOut">
              <a:rPr lang="en-AU" smtClean="0"/>
              <a:t>15/11/2021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966B2-B9ED-4DFA-884E-D0DC6B18B99E}" type="slidenum">
              <a:rPr lang="en-AU" smtClean="0"/>
              <a:t>‹#›</a:t>
            </a:fld>
            <a:endParaRPr lang="en-AU"/>
          </a:p>
        </p:txBody>
      </p:sp>
    </p:spTree>
    <p:extLst>
      <p:ext uri="{BB962C8B-B14F-4D97-AF65-F5344CB8AC3E}">
        <p14:creationId xmlns:p14="http://schemas.microsoft.com/office/powerpoint/2010/main" val="368568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and thank you for joining us for todays video ‘Changes to the Open License Program’.</a:t>
            </a:r>
          </a:p>
          <a:p>
            <a:endParaRPr lang="en-AU" dirty="0"/>
          </a:p>
          <a:p>
            <a:r>
              <a:rPr lang="en-AU" dirty="0"/>
              <a:t>My name is Anthony Lam and I’ll be guiding you through the changes and important dates regarding the upcoming retirement of the Microsoft Open License program.</a:t>
            </a:r>
          </a:p>
          <a:p>
            <a:endParaRPr lang="en-AU" dirty="0"/>
          </a:p>
        </p:txBody>
      </p:sp>
      <p:sp>
        <p:nvSpPr>
          <p:cNvPr id="4" name="Slide Number Placeholder 3"/>
          <p:cNvSpPr>
            <a:spLocks noGrp="1"/>
          </p:cNvSpPr>
          <p:nvPr>
            <p:ph type="sldNum" sz="quarter" idx="5"/>
          </p:nvPr>
        </p:nvSpPr>
        <p:spPr/>
        <p:txBody>
          <a:bodyPr/>
          <a:lstStyle/>
          <a:p>
            <a:fld id="{E7A966B2-B9ED-4DFA-884E-D0DC6B18B99E}" type="slidenum">
              <a:rPr lang="en-AU" smtClean="0"/>
              <a:t>1</a:t>
            </a:fld>
            <a:endParaRPr lang="en-AU"/>
          </a:p>
        </p:txBody>
      </p:sp>
    </p:spTree>
    <p:extLst>
      <p:ext uri="{BB962C8B-B14F-4D97-AF65-F5344CB8AC3E}">
        <p14:creationId xmlns:p14="http://schemas.microsoft.com/office/powerpoint/2010/main" val="7261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Finally let’s take a look at some frequently asked questions regarding the Open license retirement.</a:t>
            </a:r>
          </a:p>
          <a:p>
            <a:endParaRPr lang="en-AU" dirty="0"/>
          </a:p>
          <a:p>
            <a:r>
              <a:rPr lang="en-AU" dirty="0"/>
              <a:t>Are the usage rights for CSP perpetual licensing the same as Open License?</a:t>
            </a:r>
          </a:p>
          <a:p>
            <a:r>
              <a:rPr lang="en-AU" dirty="0"/>
              <a:t>The answer is yes, there is no difference in usage rights.  This includes the usual rights you’d expect from a perpetual volume license like downgrade rights and license transferability.</a:t>
            </a:r>
          </a:p>
          <a:p>
            <a:endParaRPr lang="en-AU" dirty="0"/>
          </a:p>
        </p:txBody>
      </p:sp>
      <p:sp>
        <p:nvSpPr>
          <p:cNvPr id="4" name="Slide Number Placeholder 3"/>
          <p:cNvSpPr>
            <a:spLocks noGrp="1"/>
          </p:cNvSpPr>
          <p:nvPr>
            <p:ph type="sldNum" sz="quarter" idx="5"/>
          </p:nvPr>
        </p:nvSpPr>
        <p:spPr/>
        <p:txBody>
          <a:bodyPr/>
          <a:lstStyle/>
          <a:p>
            <a:fld id="{E7A966B2-B9ED-4DFA-884E-D0DC6B18B99E}" type="slidenum">
              <a:rPr lang="en-AU" smtClean="0"/>
              <a:t>10</a:t>
            </a:fld>
            <a:endParaRPr lang="en-AU"/>
          </a:p>
        </p:txBody>
      </p:sp>
    </p:spTree>
    <p:extLst>
      <p:ext uri="{BB962C8B-B14F-4D97-AF65-F5344CB8AC3E}">
        <p14:creationId xmlns:p14="http://schemas.microsoft.com/office/powerpoint/2010/main" val="53434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solidFill>
                  <a:srgbClr val="505050"/>
                </a:solidFill>
                <a:latin typeface="Calibri" panose="020F0502020204030204"/>
                <a:cs typeface="Segoe UI Light" panose="020B0502040204020203" pitchFamily="34" charset="0"/>
              </a:rPr>
              <a:t>Can I transfer my licences purchased through Open License to my customers Microsoft 365 tenant?</a:t>
            </a:r>
          </a:p>
          <a:p>
            <a:endParaRPr lang="en-GB" sz="1200" i="0" dirty="0">
              <a:solidFill>
                <a:srgbClr val="505050"/>
              </a:solidFill>
              <a:latin typeface="Calibri" panose="020F0502020204030204"/>
              <a:cs typeface="Segoe UI Light" panose="020B0502040204020203" pitchFamily="34" charset="0"/>
            </a:endParaRPr>
          </a:p>
          <a:p>
            <a:r>
              <a:rPr lang="en-GB" sz="1200" i="0" dirty="0">
                <a:solidFill>
                  <a:srgbClr val="505050"/>
                </a:solidFill>
                <a:latin typeface="Calibri" panose="020F0502020204030204"/>
                <a:cs typeface="Segoe UI Light" panose="020B0502040204020203" pitchFamily="34" charset="0"/>
              </a:rPr>
              <a:t>No.  Only licenses procured through CSP perpetual will be available to manage in the Microsoft 365 Admin Centre.</a:t>
            </a:r>
            <a:endParaRPr lang="en-AU" i="0" dirty="0"/>
          </a:p>
        </p:txBody>
      </p:sp>
      <p:sp>
        <p:nvSpPr>
          <p:cNvPr id="4" name="Slide Number Placeholder 3"/>
          <p:cNvSpPr>
            <a:spLocks noGrp="1"/>
          </p:cNvSpPr>
          <p:nvPr>
            <p:ph type="sldNum" sz="quarter" idx="5"/>
          </p:nvPr>
        </p:nvSpPr>
        <p:spPr/>
        <p:txBody>
          <a:bodyPr/>
          <a:lstStyle/>
          <a:p>
            <a:fld id="{E7A966B2-B9ED-4DFA-884E-D0DC6B18B99E}" type="slidenum">
              <a:rPr lang="en-AU" smtClean="0"/>
              <a:t>11</a:t>
            </a:fld>
            <a:endParaRPr lang="en-AU"/>
          </a:p>
        </p:txBody>
      </p:sp>
    </p:spTree>
    <p:extLst>
      <p:ext uri="{BB962C8B-B14F-4D97-AF65-F5344CB8AC3E}">
        <p14:creationId xmlns:p14="http://schemas.microsoft.com/office/powerpoint/2010/main" val="129713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Can I buy Software Assurance (SA) for perpetual licenses I purchase in CSP?</a:t>
            </a:r>
          </a:p>
          <a:p>
            <a:endParaRPr lang="en-AU" dirty="0"/>
          </a:p>
          <a:p>
            <a:r>
              <a:rPr lang="en-AU" dirty="0"/>
              <a:t>No.  You cannot attach SA you procure via volume licensing to perpetual licensing in CSP.  If your interested in License plus software assurance solutions, you need to consider the Open Value volume licensing program.</a:t>
            </a:r>
          </a:p>
          <a:p>
            <a:endParaRPr lang="en-AU" dirty="0"/>
          </a:p>
        </p:txBody>
      </p:sp>
      <p:sp>
        <p:nvSpPr>
          <p:cNvPr id="4" name="Slide Number Placeholder 3"/>
          <p:cNvSpPr>
            <a:spLocks noGrp="1"/>
          </p:cNvSpPr>
          <p:nvPr>
            <p:ph type="sldNum" sz="quarter" idx="5"/>
          </p:nvPr>
        </p:nvSpPr>
        <p:spPr/>
        <p:txBody>
          <a:bodyPr/>
          <a:lstStyle/>
          <a:p>
            <a:fld id="{E7A966B2-B9ED-4DFA-884E-D0DC6B18B99E}" type="slidenum">
              <a:rPr lang="en-AU" smtClean="0"/>
              <a:t>12</a:t>
            </a:fld>
            <a:endParaRPr lang="en-AU"/>
          </a:p>
        </p:txBody>
      </p:sp>
    </p:spTree>
    <p:extLst>
      <p:ext uri="{BB962C8B-B14F-4D97-AF65-F5344CB8AC3E}">
        <p14:creationId xmlns:p14="http://schemas.microsoft.com/office/powerpoint/2010/main" val="2096027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solidFill>
                  <a:srgbClr val="505050"/>
                </a:solidFill>
                <a:latin typeface="Calibri" panose="020F0502020204030204"/>
                <a:cs typeface="Segoe UI Light" panose="020B0502040204020203" pitchFamily="34" charset="0"/>
              </a:rPr>
              <a:t>What happens when I renew SA or purchase license and SA now via Open License?”</a:t>
            </a:r>
          </a:p>
          <a:p>
            <a:endParaRPr lang="en-AU" dirty="0"/>
          </a:p>
          <a:p>
            <a:r>
              <a:rPr lang="en-GB" sz="1200" i="0" dirty="0">
                <a:solidFill>
                  <a:srgbClr val="505050"/>
                </a:solidFill>
                <a:latin typeface="Calibri" panose="020F0502020204030204"/>
                <a:cs typeface="Segoe UI Light" panose="020B0502040204020203" pitchFamily="34" charset="0"/>
              </a:rPr>
              <a:t>Your SA coverage will still be valid for the 2 years of the agreement, however when renewing any SA you’ll need to do so in the Open Value program.</a:t>
            </a:r>
            <a:endParaRPr lang="en-AU" i="0" dirty="0"/>
          </a:p>
        </p:txBody>
      </p:sp>
      <p:sp>
        <p:nvSpPr>
          <p:cNvPr id="4" name="Slide Number Placeholder 3"/>
          <p:cNvSpPr>
            <a:spLocks noGrp="1"/>
          </p:cNvSpPr>
          <p:nvPr>
            <p:ph type="sldNum" sz="quarter" idx="5"/>
          </p:nvPr>
        </p:nvSpPr>
        <p:spPr/>
        <p:txBody>
          <a:bodyPr/>
          <a:lstStyle/>
          <a:p>
            <a:fld id="{E7A966B2-B9ED-4DFA-884E-D0DC6B18B99E}" type="slidenum">
              <a:rPr lang="en-AU" smtClean="0"/>
              <a:t>13</a:t>
            </a:fld>
            <a:endParaRPr lang="en-AU"/>
          </a:p>
        </p:txBody>
      </p:sp>
    </p:spTree>
    <p:extLst>
      <p:ext uri="{BB962C8B-B14F-4D97-AF65-F5344CB8AC3E}">
        <p14:creationId xmlns:p14="http://schemas.microsoft.com/office/powerpoint/2010/main" val="409187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0" i="0" u="none" strike="noStrike" kern="1200" cap="none" spc="0" normalizeH="0" noProof="0" dirty="0">
                <a:ln>
                  <a:noFill/>
                </a:ln>
                <a:solidFill>
                  <a:srgbClr val="505050"/>
                </a:solidFill>
                <a:effectLst/>
                <a:uLnTx/>
                <a:uFillTx/>
                <a:latin typeface="Calibri" panose="020F0502020204030204"/>
                <a:ea typeface="+mn-ea"/>
                <a:cs typeface="Segoe UI Light" panose="020B0502040204020203" pitchFamily="34" charset="0"/>
              </a:rPr>
              <a:t>“</a:t>
            </a:r>
            <a:r>
              <a:rPr lang="en-GB" sz="1200" i="0" dirty="0">
                <a:solidFill>
                  <a:srgbClr val="505050"/>
                </a:solidFill>
                <a:latin typeface="Calibri" panose="020F0502020204030204"/>
                <a:cs typeface="Segoe UI Light" panose="020B0502040204020203" pitchFamily="34" charset="0"/>
              </a:rPr>
              <a:t>Can I renew SA early into Open License if I want to do so before the Jan 1st cut off.”</a:t>
            </a:r>
          </a:p>
          <a:p>
            <a:endParaRPr lang="en-AU" dirty="0"/>
          </a:p>
          <a:p>
            <a:r>
              <a:rPr lang="en-GB" sz="1200" i="0" dirty="0">
                <a:solidFill>
                  <a:srgbClr val="505050"/>
                </a:solidFill>
                <a:latin typeface="Calibri" panose="020F0502020204030204"/>
                <a:cs typeface="Segoe UI Light" panose="020B0502040204020203" pitchFamily="34" charset="0"/>
              </a:rPr>
              <a:t>Yes in some circumstances it’s possible, however it’s not recommended.  SA coverage renewed early makes license management more difficult, and results in overlapping coverage.  So while it is possible, we strongly recommend you only renew within the proper windows.</a:t>
            </a:r>
            <a:endParaRPr lang="en-AU" i="0" dirty="0"/>
          </a:p>
        </p:txBody>
      </p:sp>
      <p:sp>
        <p:nvSpPr>
          <p:cNvPr id="4" name="Slide Number Placeholder 3"/>
          <p:cNvSpPr>
            <a:spLocks noGrp="1"/>
          </p:cNvSpPr>
          <p:nvPr>
            <p:ph type="sldNum" sz="quarter" idx="5"/>
          </p:nvPr>
        </p:nvSpPr>
        <p:spPr/>
        <p:txBody>
          <a:bodyPr/>
          <a:lstStyle/>
          <a:p>
            <a:fld id="{E7A966B2-B9ED-4DFA-884E-D0DC6B18B99E}" type="slidenum">
              <a:rPr lang="en-AU" smtClean="0"/>
              <a:t>14</a:t>
            </a:fld>
            <a:endParaRPr lang="en-AU"/>
          </a:p>
        </p:txBody>
      </p:sp>
    </p:spTree>
    <p:extLst>
      <p:ext uri="{BB962C8B-B14F-4D97-AF65-F5344CB8AC3E}">
        <p14:creationId xmlns:p14="http://schemas.microsoft.com/office/powerpoint/2010/main" val="2975334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with that this completes todays presentation on the changes to the Open License program.  We hope you’ve found this video informative and as always if you have any further questions, please don’t hesitate to reach out to our CSP pre-sales or volume licensing teams.</a:t>
            </a:r>
          </a:p>
          <a:p>
            <a:endParaRPr lang="en-AU" dirty="0"/>
          </a:p>
          <a:p>
            <a:r>
              <a:rPr lang="en-AU" dirty="0"/>
              <a:t>Thanks again for joining and see you on the next video.</a:t>
            </a:r>
          </a:p>
        </p:txBody>
      </p:sp>
      <p:sp>
        <p:nvSpPr>
          <p:cNvPr id="4" name="Slide Number Placeholder 3"/>
          <p:cNvSpPr>
            <a:spLocks noGrp="1"/>
          </p:cNvSpPr>
          <p:nvPr>
            <p:ph type="sldNum" sz="quarter" idx="5"/>
          </p:nvPr>
        </p:nvSpPr>
        <p:spPr/>
        <p:txBody>
          <a:bodyPr/>
          <a:lstStyle/>
          <a:p>
            <a:fld id="{E7A966B2-B9ED-4DFA-884E-D0DC6B18B99E}" type="slidenum">
              <a:rPr lang="en-AU" smtClean="0"/>
              <a:t>15</a:t>
            </a:fld>
            <a:endParaRPr lang="en-AU"/>
          </a:p>
        </p:txBody>
      </p:sp>
    </p:spTree>
    <p:extLst>
      <p:ext uri="{BB962C8B-B14F-4D97-AF65-F5344CB8AC3E}">
        <p14:creationId xmlns:p14="http://schemas.microsoft.com/office/powerpoint/2010/main" val="258892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todays video we’ll be covering the key points regarding the upcoming retirement of the Open License Program.</a:t>
            </a:r>
          </a:p>
          <a:p>
            <a:endParaRPr lang="en-AU" dirty="0"/>
          </a:p>
          <a:p>
            <a:r>
              <a:rPr lang="en-AU" dirty="0"/>
              <a:t>We’ll first cover important dates to take note of.  There are a number of key dates and millstones to be wary of as we lead up to this change. </a:t>
            </a:r>
          </a:p>
          <a:p>
            <a:endParaRPr lang="en-AU" dirty="0"/>
          </a:p>
          <a:p>
            <a:r>
              <a:rPr lang="en-AU" dirty="0"/>
              <a:t>We’ll talk about some of the key reasons why Microsoft is making this step and how this impacts you as a partner.</a:t>
            </a:r>
          </a:p>
          <a:p>
            <a:endParaRPr lang="en-AU" dirty="0"/>
          </a:p>
          <a:p>
            <a:r>
              <a:rPr lang="en-AU" dirty="0"/>
              <a:t>We’ll also briefly look at the Open program as a whole and go through the current licensing landscape in 2021, and what it will look like in 2022.</a:t>
            </a:r>
          </a:p>
          <a:p>
            <a:endParaRPr lang="en-AU" dirty="0"/>
          </a:p>
          <a:p>
            <a:r>
              <a:rPr lang="en-AU" dirty="0"/>
              <a:t>We’ll then go through the recommended and optional transition paths partners can take when moving away from Open License depending on different scenarios.</a:t>
            </a:r>
          </a:p>
          <a:p>
            <a:endParaRPr lang="en-AU" dirty="0"/>
          </a:p>
          <a:p>
            <a:r>
              <a:rPr lang="en-AU" dirty="0"/>
              <a:t>And lastly we’ll answer some key frequently asked questions that partners are often asking.</a:t>
            </a:r>
          </a:p>
          <a:p>
            <a:endParaRPr lang="en-AU" dirty="0"/>
          </a:p>
          <a:p>
            <a:r>
              <a:rPr lang="en-AU" dirty="0"/>
              <a:t>So let’s get started!</a:t>
            </a:r>
          </a:p>
          <a:p>
            <a:endParaRPr lang="en-AU" dirty="0"/>
          </a:p>
        </p:txBody>
      </p:sp>
      <p:sp>
        <p:nvSpPr>
          <p:cNvPr id="4" name="Slide Number Placeholder 3"/>
          <p:cNvSpPr>
            <a:spLocks noGrp="1"/>
          </p:cNvSpPr>
          <p:nvPr>
            <p:ph type="sldNum" sz="quarter" idx="5"/>
          </p:nvPr>
        </p:nvSpPr>
        <p:spPr/>
        <p:txBody>
          <a:bodyPr/>
          <a:lstStyle/>
          <a:p>
            <a:fld id="{E7A966B2-B9ED-4DFA-884E-D0DC6B18B99E}" type="slidenum">
              <a:rPr lang="en-AU" smtClean="0"/>
              <a:t>2</a:t>
            </a:fld>
            <a:endParaRPr lang="en-AU"/>
          </a:p>
        </p:txBody>
      </p:sp>
    </p:spTree>
    <p:extLst>
      <p:ext uri="{BB962C8B-B14F-4D97-AF65-F5344CB8AC3E}">
        <p14:creationId xmlns:p14="http://schemas.microsoft.com/office/powerpoint/2010/main" val="373617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start off, let’s take a look at some of the key dates.  Let’s first start with the most important one, the retirement date of Open License.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Segoe UI Light" panose="020B0502040204020203" pitchFamily="34" charset="0"/>
                <a:cs typeface="Segoe UI Light" panose="020B0502040204020203" pitchFamily="34" charset="0"/>
              </a:rPr>
              <a:t>Effective January 1</a:t>
            </a:r>
            <a:r>
              <a:rPr lang="en-AU" sz="1200" baseline="30000" dirty="0">
                <a:latin typeface="Segoe UI Light" panose="020B0502040204020203" pitchFamily="34" charset="0"/>
                <a:cs typeface="Segoe UI Light" panose="020B0502040204020203" pitchFamily="34" charset="0"/>
              </a:rPr>
              <a:t>st</a:t>
            </a:r>
            <a:r>
              <a:rPr lang="en-AU" sz="1200" dirty="0">
                <a:latin typeface="Segoe UI Light" panose="020B0502040204020203" pitchFamily="34" charset="0"/>
                <a:cs typeface="Segoe UI Light" panose="020B0502040204020203" pitchFamily="34" charset="0"/>
              </a:rPr>
              <a:t> 2022, commercial, government, academic and non-profit customers will not be able to start a new Open License agreement nor will they be able to buy additional licences through an existing active agreement.</a:t>
            </a:r>
            <a:br>
              <a:rPr lang="en-AU" sz="1200" dirty="0">
                <a:latin typeface="Segoe UI Light" panose="020B0502040204020203" pitchFamily="34" charset="0"/>
                <a:cs typeface="Segoe UI Light" panose="020B0502040204020203" pitchFamily="34" charset="0"/>
              </a:rPr>
            </a:br>
            <a:br>
              <a:rPr lang="en-AU" sz="1200" dirty="0">
                <a:latin typeface="Segoe UI Light" panose="020B0502040204020203" pitchFamily="34" charset="0"/>
                <a:cs typeface="Segoe UI Light" panose="020B0502040204020203" pitchFamily="34" charset="0"/>
              </a:rPr>
            </a:br>
            <a:r>
              <a:rPr lang="en-AU" sz="1200" dirty="0">
                <a:latin typeface="Segoe UI Light" panose="020B0502040204020203" pitchFamily="34" charset="0"/>
                <a:cs typeface="Segoe UI Light" panose="020B0502040204020203" pitchFamily="34" charset="0"/>
              </a:rPr>
              <a:t>As we lead up to the Jan 1</a:t>
            </a:r>
            <a:r>
              <a:rPr lang="en-AU" sz="1200" baseline="30000" dirty="0">
                <a:latin typeface="Segoe UI Light" panose="020B0502040204020203" pitchFamily="34" charset="0"/>
                <a:cs typeface="Segoe UI Light" panose="020B0502040204020203" pitchFamily="34" charset="0"/>
              </a:rPr>
              <a:t>st</a:t>
            </a:r>
            <a:r>
              <a:rPr lang="en-AU" sz="1200" dirty="0">
                <a:latin typeface="Segoe UI Light" panose="020B0502040204020203" pitchFamily="34" charset="0"/>
                <a:cs typeface="Segoe UI Light" panose="020B0502040204020203" pitchFamily="34" charset="0"/>
              </a:rPr>
              <a:t> 2022 retirement date, there are also a number of other key dates and changes that will occur so let’s take a look at those.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Segoe UI Light" panose="020B0502040204020203" pitchFamily="34" charset="0"/>
                <a:cs typeface="Segoe UI Light" panose="020B0502040204020203" pitchFamily="34" charset="0"/>
              </a:rPr>
              <a:t>The first one is that effective J</a:t>
            </a:r>
            <a:r>
              <a:rPr kumimoji="0" lang="en-AU" sz="120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uly</a:t>
            </a:r>
            <a:r>
              <a:rPr kumimoji="0" lang="en-AU"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1</a:t>
            </a:r>
            <a:r>
              <a:rPr kumimoji="0" lang="en-AU" sz="1200" b="0" i="0" u="none" strike="noStrike" kern="1200" cap="none" spc="0" normalizeH="0" baseline="3000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st</a:t>
            </a:r>
            <a:r>
              <a:rPr kumimoji="0" lang="en-AU"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2021, no new SKUs, products, or promotions will be added to the Open License program.  This means new products that will be launched after this date, such as Office 2021 and Server 2022 will not be available under the Open License program.</a:t>
            </a:r>
          </a:p>
          <a:p>
            <a:pPr marL="0" indent="0">
              <a:buNone/>
            </a:pPr>
            <a:endParaRPr lang="en-AU"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E7A966B2-B9ED-4DFA-884E-D0DC6B18B99E}" type="slidenum">
              <a:rPr lang="en-AU" smtClean="0"/>
              <a:t>3</a:t>
            </a:fld>
            <a:endParaRPr lang="en-AU"/>
          </a:p>
        </p:txBody>
      </p:sp>
    </p:spTree>
    <p:extLst>
      <p:ext uri="{BB962C8B-B14F-4D97-AF65-F5344CB8AC3E}">
        <p14:creationId xmlns:p14="http://schemas.microsoft.com/office/powerpoint/2010/main" val="421933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Segoe UI Light" panose="020B0502040204020203" pitchFamily="34" charset="0"/>
                <a:cs typeface="Segoe UI Light" panose="020B0502040204020203" pitchFamily="34" charset="0"/>
              </a:rPr>
              <a:t>The next date to take note of is July 1</a:t>
            </a:r>
            <a:r>
              <a:rPr lang="en-AU" sz="1200" baseline="30000" dirty="0">
                <a:latin typeface="Segoe UI Light" panose="020B0502040204020203" pitchFamily="34" charset="0"/>
                <a:cs typeface="Segoe UI Light" panose="020B0502040204020203" pitchFamily="34" charset="0"/>
              </a:rPr>
              <a:t>st</a:t>
            </a:r>
            <a:r>
              <a:rPr lang="en-AU" sz="1200" dirty="0">
                <a:latin typeface="Segoe UI Light" panose="020B0502040204020203" pitchFamily="34" charset="0"/>
                <a:cs typeface="Segoe UI Light" panose="020B0502040204020203" pitchFamily="34" charset="0"/>
              </a:rPr>
              <a:t> 2021, where Microsoft will expand the offerings available in CSP perpetual to also cover, government, academic and non-profit customers in addition to the already covered commercial customers.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AU" sz="1200" dirty="0">
                <a:latin typeface="Segoe UI Light" panose="020B0502040204020203" pitchFamily="34" charset="0"/>
                <a:cs typeface="Segoe UI Light" panose="020B0502040204020203" pitchFamily="34" charset="0"/>
              </a:rPr>
            </a:br>
            <a:r>
              <a:rPr lang="en-AU" sz="1200" dirty="0">
                <a:latin typeface="Segoe UI Light" panose="020B0502040204020203" pitchFamily="34" charset="0"/>
                <a:cs typeface="Segoe UI Light" panose="020B0502040204020203" pitchFamily="34" charset="0"/>
              </a:rPr>
              <a:t>As we approach the retirement deadline, Microsoft will additionally make a number of price adjustments in the Open program across a number of product families to incentives transition for partners into CSP perpetual.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Segoe UI Light" panose="020B0502040204020203" pitchFamily="34" charset="0"/>
                <a:cs typeface="Segoe UI Light" panose="020B0502040204020203" pitchFamily="34" charset="0"/>
              </a:rPr>
              <a:t>September 1</a:t>
            </a:r>
            <a:r>
              <a:rPr lang="en-AU" sz="1200" baseline="30000" dirty="0">
                <a:latin typeface="Segoe UI Light" panose="020B0502040204020203" pitchFamily="34" charset="0"/>
                <a:cs typeface="Segoe UI Light" panose="020B0502040204020203" pitchFamily="34" charset="0"/>
              </a:rPr>
              <a:t>st</a:t>
            </a:r>
            <a:r>
              <a:rPr lang="en-AU" sz="1200" dirty="0">
                <a:latin typeface="Segoe UI Light" panose="020B0502040204020203" pitchFamily="34" charset="0"/>
                <a:cs typeface="Segoe UI Light" panose="020B0502040204020203" pitchFamily="34" charset="0"/>
              </a:rPr>
              <a:t>, 2021 will see the first of these price adjustments across server products, specifically Windows Server, SQL Server and applicable CALs. </a:t>
            </a:r>
          </a:p>
          <a:p>
            <a:pPr marL="0" indent="0">
              <a:buNone/>
            </a:pPr>
            <a:endParaRPr lang="en-AU"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E7A966B2-B9ED-4DFA-884E-D0DC6B18B99E}" type="slidenum">
              <a:rPr lang="en-AU" smtClean="0"/>
              <a:t>4</a:t>
            </a:fld>
            <a:endParaRPr lang="en-AU"/>
          </a:p>
        </p:txBody>
      </p:sp>
    </p:spTree>
    <p:extLst>
      <p:ext uri="{BB962C8B-B14F-4D97-AF65-F5344CB8AC3E}">
        <p14:creationId xmlns:p14="http://schemas.microsoft.com/office/powerpoint/2010/main" val="164145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Segoe UI Light" panose="020B0502040204020203" pitchFamily="34" charset="0"/>
                <a:cs typeface="Segoe UI Light" panose="020B0502040204020203" pitchFamily="34" charset="0"/>
              </a:rPr>
              <a:t>October 1</a:t>
            </a:r>
            <a:r>
              <a:rPr lang="en-AU" sz="1200" baseline="30000" dirty="0">
                <a:latin typeface="Segoe UI Light" panose="020B0502040204020203" pitchFamily="34" charset="0"/>
                <a:cs typeface="Segoe UI Light" panose="020B0502040204020203" pitchFamily="34" charset="0"/>
              </a:rPr>
              <a:t>st</a:t>
            </a:r>
            <a:r>
              <a:rPr lang="en-AU" sz="1200" dirty="0">
                <a:latin typeface="Segoe UI Light" panose="020B0502040204020203" pitchFamily="34" charset="0"/>
                <a:cs typeface="Segoe UI Light" panose="020B0502040204020203" pitchFamily="34" charset="0"/>
              </a:rPr>
              <a:t> 2021 will see the second price adjustment, specifically targeted around Office products and applications.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AU" sz="1200" dirty="0">
                <a:latin typeface="Segoe UI Light" panose="020B0502040204020203" pitchFamily="34" charset="0"/>
                <a:cs typeface="Segoe UI Light" panose="020B0502040204020203" pitchFamily="34" charset="0"/>
              </a:rPr>
            </a:br>
            <a:r>
              <a:rPr lang="en-AU" sz="1200" dirty="0">
                <a:latin typeface="Segoe UI Light" panose="020B0502040204020203" pitchFamily="34" charset="0"/>
                <a:cs typeface="Segoe UI Light" panose="020B0502040204020203" pitchFamily="34" charset="0"/>
              </a:rPr>
              <a:t>And finally November 1</a:t>
            </a:r>
            <a:r>
              <a:rPr lang="en-AU" sz="1200" baseline="30000" dirty="0">
                <a:latin typeface="Segoe UI Light" panose="020B0502040204020203" pitchFamily="34" charset="0"/>
                <a:cs typeface="Segoe UI Light" panose="020B0502040204020203" pitchFamily="34" charset="0"/>
              </a:rPr>
              <a:t>st</a:t>
            </a:r>
            <a:r>
              <a:rPr lang="en-AU" sz="1200" dirty="0">
                <a:latin typeface="Segoe UI Light" panose="020B0502040204020203" pitchFamily="34" charset="0"/>
                <a:cs typeface="Segoe UI Light" panose="020B0502040204020203" pitchFamily="34" charset="0"/>
              </a:rPr>
              <a:t>, will see the remaining products in the Open catalogue increased.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Segoe UI Light" panose="020B0502040204020203" pitchFamily="34" charset="0"/>
                <a:cs typeface="Segoe UI Light" panose="020B0502040204020203" pitchFamily="34" charset="0"/>
              </a:rPr>
              <a:t>Note that these increases are specifically designed to incentive the transition into the CSP perpetual program for partners, and do not represent a price increase as a whole by Microsoft on these products.</a:t>
            </a:r>
          </a:p>
          <a:p>
            <a:pPr marL="0" indent="0">
              <a:buNone/>
            </a:pPr>
            <a:endParaRPr lang="en-AU"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E7A966B2-B9ED-4DFA-884E-D0DC6B18B99E}" type="slidenum">
              <a:rPr lang="en-AU" smtClean="0"/>
              <a:t>5</a:t>
            </a:fld>
            <a:endParaRPr lang="en-AU"/>
          </a:p>
        </p:txBody>
      </p:sp>
    </p:spTree>
    <p:extLst>
      <p:ext uri="{BB962C8B-B14F-4D97-AF65-F5344CB8AC3E}">
        <p14:creationId xmlns:p14="http://schemas.microsoft.com/office/powerpoint/2010/main" val="391046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now we know the critical dates, let’s now discuss some of the key reasons why Microsoft is making this fundamental change.</a:t>
            </a:r>
          </a:p>
          <a:p>
            <a:endParaRPr lang="en-AU" dirty="0"/>
          </a:p>
          <a:p>
            <a:r>
              <a:rPr lang="en-AU" dirty="0"/>
              <a:t>Firstly let’s discuss time to market when it comes to the Open License program.  Open License program adoption of changes and more importantly new product launches, frequently lag behind other Microsoft programs.  This lag means that partners are not able to adopt new products and services to their end users at launch because of the delay in availability in Open licensing.</a:t>
            </a:r>
          </a:p>
          <a:p>
            <a:endParaRPr lang="en-AU" dirty="0"/>
          </a:p>
          <a:p>
            <a:r>
              <a:rPr lang="en-AU" dirty="0"/>
              <a:t>The CSP program significantly improves time to market for partners, meaning less delays in onboarding new technologies to their end users.</a:t>
            </a:r>
          </a:p>
          <a:p>
            <a:endParaRPr lang="en-AU" dirty="0"/>
          </a:p>
          <a:p>
            <a:r>
              <a:rPr lang="en-AU" dirty="0"/>
              <a:t>The second key element here is simplifying procurement.  Partners these days often are required to transact across multiple agreement and program types to be able to deliver Microsoft solutions, especially when procuring cloud and on-premise solutions. This adds additional challenges around compliance and management as partners need to maintain multiple licensing portals.</a:t>
            </a:r>
          </a:p>
          <a:p>
            <a:endParaRPr lang="en-AU" dirty="0"/>
          </a:p>
          <a:p>
            <a:r>
              <a:rPr lang="en-AU" dirty="0"/>
              <a:t>With the expansion of perpetual into CSP, we see the streamlining and simplification of procurement.  No longer do you need to engage with multiple portals and programs to procure your cloud and on-premise products.</a:t>
            </a:r>
          </a:p>
          <a:p>
            <a:endParaRPr lang="en-AU" dirty="0"/>
          </a:p>
          <a:p>
            <a:r>
              <a:rPr lang="en-AU" dirty="0"/>
              <a:t>And finally simplified management.  Consolidating both cloud and on-line services means administration, deployment and delivery is simplified and streamlined.  A single portal to deploy and maintain both your cloud and perpetual licensing means better visibility and license management.  </a:t>
            </a:r>
          </a:p>
        </p:txBody>
      </p:sp>
      <p:sp>
        <p:nvSpPr>
          <p:cNvPr id="4" name="Slide Number Placeholder 3"/>
          <p:cNvSpPr>
            <a:spLocks noGrp="1"/>
          </p:cNvSpPr>
          <p:nvPr>
            <p:ph type="sldNum" sz="quarter" idx="5"/>
          </p:nvPr>
        </p:nvSpPr>
        <p:spPr/>
        <p:txBody>
          <a:bodyPr/>
          <a:lstStyle/>
          <a:p>
            <a:fld id="{E7A966B2-B9ED-4DFA-884E-D0DC6B18B99E}" type="slidenum">
              <a:rPr lang="en-AU" smtClean="0"/>
              <a:t>6</a:t>
            </a:fld>
            <a:endParaRPr lang="en-AU"/>
          </a:p>
        </p:txBody>
      </p:sp>
    </p:spTree>
    <p:extLst>
      <p:ext uri="{BB962C8B-B14F-4D97-AF65-F5344CB8AC3E}">
        <p14:creationId xmlns:p14="http://schemas.microsoft.com/office/powerpoint/2010/main" val="332751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that we have an insight into the why, let’s briefly remind ourselves of the programs available in Open.</a:t>
            </a:r>
          </a:p>
          <a:p>
            <a:endParaRPr lang="en-AU" dirty="0"/>
          </a:p>
          <a:p>
            <a:r>
              <a:rPr lang="en-AU" dirty="0"/>
              <a:t>In the Open Program we have three distinct licensing types which are: Open License (sometimes referred to as Open Business), Open Value and Open Value Subscription.</a:t>
            </a:r>
          </a:p>
          <a:p>
            <a:endParaRPr lang="en-AU" dirty="0"/>
          </a:p>
          <a:p>
            <a:r>
              <a:rPr lang="en-AU" dirty="0"/>
              <a:t>We’ll be concentrating today on Open License and Open Value.  The Open Value Subscription program is not impacted by these changes so we won’t be covering that program in todays video.  Open Value also remains unchanged, however there are a number of transition paths from Open License into Open Value and we’ll discuss those in more detail.</a:t>
            </a:r>
          </a:p>
          <a:p>
            <a:endParaRPr lang="en-AU" dirty="0"/>
          </a:p>
          <a:p>
            <a:r>
              <a:rPr lang="en-AU" dirty="0"/>
              <a:t>Rest assured If you have existing agreements in the Open Value or Open Value Subscription programs, this pending retirement does not impact those.</a:t>
            </a:r>
          </a:p>
          <a:p>
            <a:endParaRPr lang="en-AU" dirty="0"/>
          </a:p>
        </p:txBody>
      </p:sp>
      <p:sp>
        <p:nvSpPr>
          <p:cNvPr id="4" name="Slide Number Placeholder 3"/>
          <p:cNvSpPr>
            <a:spLocks noGrp="1"/>
          </p:cNvSpPr>
          <p:nvPr>
            <p:ph type="sldNum" sz="quarter" idx="5"/>
          </p:nvPr>
        </p:nvSpPr>
        <p:spPr/>
        <p:txBody>
          <a:bodyPr/>
          <a:lstStyle/>
          <a:p>
            <a:fld id="{E7A966B2-B9ED-4DFA-884E-D0DC6B18B99E}" type="slidenum">
              <a:rPr lang="en-AU" smtClean="0"/>
              <a:t>7</a:t>
            </a:fld>
            <a:endParaRPr lang="en-AU"/>
          </a:p>
        </p:txBody>
      </p:sp>
    </p:spTree>
    <p:extLst>
      <p:ext uri="{BB962C8B-B14F-4D97-AF65-F5344CB8AC3E}">
        <p14:creationId xmlns:p14="http://schemas.microsoft.com/office/powerpoint/2010/main" val="59389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now take a look at how the Open License system currently sits and discuss the changes that will take effect Jan 1</a:t>
            </a:r>
            <a:r>
              <a:rPr lang="en-AU" baseline="30000" dirty="0"/>
              <a:t>st</a:t>
            </a:r>
            <a:r>
              <a:rPr lang="en-AU" dirty="0"/>
              <a:t> 2022.</a:t>
            </a:r>
          </a:p>
          <a:p>
            <a:endParaRPr lang="en-AU" dirty="0"/>
          </a:p>
          <a:p>
            <a:r>
              <a:rPr lang="en-AU" dirty="0"/>
              <a:t>Currently both the Open License and CSP programs are capable of delivering perpetual licensing solutions to partners.  Additionally Open License is also capable of delivering license and software assurance solutions.</a:t>
            </a:r>
          </a:p>
          <a:p>
            <a:endParaRPr lang="en-AU" dirty="0"/>
          </a:p>
          <a:p>
            <a:r>
              <a:rPr lang="en-AU" dirty="0"/>
              <a:t>Effective Jan 1</a:t>
            </a:r>
            <a:r>
              <a:rPr lang="en-AU" baseline="30000" dirty="0"/>
              <a:t>st</a:t>
            </a:r>
            <a:r>
              <a:rPr lang="en-AU" dirty="0"/>
              <a:t> 2022, partners will shift from the Open License program into either the CSP or Open Value programs depending on their licensing scenario.  In our next section we’ll discuss those transitions in more detail.</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E7A966B2-B9ED-4DFA-884E-D0DC6B18B99E}" type="slidenum">
              <a:rPr lang="en-AU" smtClean="0"/>
              <a:t>8</a:t>
            </a:fld>
            <a:endParaRPr lang="en-AU"/>
          </a:p>
        </p:txBody>
      </p:sp>
    </p:spTree>
    <p:extLst>
      <p:ext uri="{BB962C8B-B14F-4D97-AF65-F5344CB8AC3E}">
        <p14:creationId xmlns:p14="http://schemas.microsoft.com/office/powerpoint/2010/main" val="123075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take a look at the recommended and alternative paths available for different licensing scenarios that you’ll need to understand come January 1</a:t>
            </a:r>
            <a:r>
              <a:rPr lang="en-AU" baseline="30000" dirty="0"/>
              <a:t>st</a:t>
            </a:r>
            <a:r>
              <a:rPr lang="en-AU" dirty="0"/>
              <a:t> 2022.</a:t>
            </a:r>
          </a:p>
          <a:p>
            <a:endParaRPr lang="en-AU" dirty="0"/>
          </a:p>
          <a:p>
            <a:r>
              <a:rPr lang="en-AU" dirty="0"/>
              <a:t>For perpetual license only solutions previously procured via the Open License program, you’ll need to move to the CSP program.  CSP perpetual licensing current supports all entity types such as Commercial, Government, Academic and Non-profit end users.  There are no alternative paths for procuring license only solutions.</a:t>
            </a:r>
          </a:p>
          <a:p>
            <a:endParaRPr lang="en-AU" dirty="0"/>
          </a:p>
          <a:p>
            <a:r>
              <a:rPr lang="en-AU" dirty="0"/>
              <a:t>If you’re needing to renew Software Assurance previously procured via Open License, you’ll be able to renew those after Jan 1</a:t>
            </a:r>
            <a:r>
              <a:rPr lang="en-AU" baseline="30000" dirty="0"/>
              <a:t>st</a:t>
            </a:r>
            <a:r>
              <a:rPr lang="en-AU" dirty="0"/>
              <a:t> into the Open Value program.  Again entity types supported are Commercial Government, Academic and Non-profit customers.  There are no alternative paths for this.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If you’re looking to acquire new licenses including software assurance, you’ll need to explore the Open Value program.  There are no alternative paths for this.  </a:t>
            </a:r>
          </a:p>
          <a:p>
            <a:endParaRPr lang="en-AU" dirty="0"/>
          </a:p>
          <a:p>
            <a:r>
              <a:rPr lang="en-AU" dirty="0"/>
              <a:t>If you’ve been previously procuring cloud pre-paid subscriptions via Open License we recommend moving those now to the CSP program.  As an alternative solution, if you prefer to maintain pre-paid tokens, you can also procure cloud services through the Open Value Program. </a:t>
            </a:r>
          </a:p>
          <a:p>
            <a:endParaRPr lang="en-AU" dirty="0"/>
          </a:p>
          <a:p>
            <a:r>
              <a:rPr lang="en-AU" dirty="0"/>
              <a:t>If you’ve been procuring Azure tokens via the Open License program, we again recommend you move these to the CSP program.  As an alternative you can if you prefer choose to acquire pre-paid Azure token credit through the Open Value program.</a:t>
            </a:r>
          </a:p>
          <a:p>
            <a:endParaRPr lang="en-AU" dirty="0"/>
          </a:p>
          <a:p>
            <a:r>
              <a:rPr lang="en-AU" dirty="0"/>
              <a:t>If you have questions or would like further guidance on how to migrate your customers over to CSP, or would like more information around the Open Value program, reach out to our CSP and licensing teams here at Synnex.</a:t>
            </a:r>
          </a:p>
        </p:txBody>
      </p:sp>
      <p:sp>
        <p:nvSpPr>
          <p:cNvPr id="4" name="Slide Number Placeholder 3"/>
          <p:cNvSpPr>
            <a:spLocks noGrp="1"/>
          </p:cNvSpPr>
          <p:nvPr>
            <p:ph type="sldNum" sz="quarter" idx="5"/>
          </p:nvPr>
        </p:nvSpPr>
        <p:spPr/>
        <p:txBody>
          <a:bodyPr/>
          <a:lstStyle/>
          <a:p>
            <a:fld id="{E7A966B2-B9ED-4DFA-884E-D0DC6B18B99E}" type="slidenum">
              <a:rPr lang="en-AU" smtClean="0"/>
              <a:t>9</a:t>
            </a:fld>
            <a:endParaRPr lang="en-AU"/>
          </a:p>
        </p:txBody>
      </p:sp>
    </p:spTree>
    <p:extLst>
      <p:ext uri="{BB962C8B-B14F-4D97-AF65-F5344CB8AC3E}">
        <p14:creationId xmlns:p14="http://schemas.microsoft.com/office/powerpoint/2010/main" val="1401959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85210-F3B0-4B56-8FF7-C4CE080046FF}"/>
              </a:ext>
            </a:extLst>
          </p:cNvPr>
          <p:cNvSpPr>
            <a:spLocks noGrp="1"/>
          </p:cNvSpPr>
          <p:nvPr>
            <p:ph type="ctrTitle"/>
          </p:nvPr>
        </p:nvSpPr>
        <p:spPr>
          <a:xfrm>
            <a:off x="1866900" y="2149475"/>
            <a:ext cx="5745480" cy="1437323"/>
          </a:xfrm>
        </p:spPr>
        <p:txBody>
          <a:bodyPr anchor="b">
            <a:normAutofit/>
          </a:bodyPr>
          <a:lstStyle>
            <a:lvl1pPr algn="l">
              <a:defRPr sz="4000">
                <a:solidFill>
                  <a:srgbClr val="3A383A"/>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23C8EE46-B719-4EA9-AC50-B96861F8AE60}"/>
              </a:ext>
            </a:extLst>
          </p:cNvPr>
          <p:cNvSpPr>
            <a:spLocks noGrp="1"/>
          </p:cNvSpPr>
          <p:nvPr>
            <p:ph type="subTitle" idx="1"/>
          </p:nvPr>
        </p:nvSpPr>
        <p:spPr>
          <a:xfrm>
            <a:off x="1866900" y="3602038"/>
            <a:ext cx="498348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035CF213-D031-48FB-B0E9-3D098050CEF5}"/>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5" name="Footer Placeholder 4">
            <a:extLst>
              <a:ext uri="{FF2B5EF4-FFF2-40B4-BE49-F238E27FC236}">
                <a16:creationId xmlns:a16="http://schemas.microsoft.com/office/drawing/2014/main" id="{EBFA652E-20DD-4CB5-9C02-93C4C21B8D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D4F2D92-084C-4818-B44E-AB20220039D2}"/>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222265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FC7A-76A2-456C-82FB-98DC8A29324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B2CA973-E1CD-453E-B8BB-CAD22DADE4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6084ECF-1A4B-4DC5-B618-D107450E80D2}"/>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5" name="Footer Placeholder 4">
            <a:extLst>
              <a:ext uri="{FF2B5EF4-FFF2-40B4-BE49-F238E27FC236}">
                <a16:creationId xmlns:a16="http://schemas.microsoft.com/office/drawing/2014/main" id="{87AA5E3C-009F-4ED9-959F-8D0391AB10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9CCDAD-242F-45A1-8AB5-B8A4EDFF8D3A}"/>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73467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2FEC4-D0C9-46C0-A6C5-2818F31AFA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350CBE6-5150-4C8E-8246-7C3BC343C3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E56C9A4-9AA2-4E69-977C-EA45037C21A9}"/>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5" name="Footer Placeholder 4">
            <a:extLst>
              <a:ext uri="{FF2B5EF4-FFF2-40B4-BE49-F238E27FC236}">
                <a16:creationId xmlns:a16="http://schemas.microsoft.com/office/drawing/2014/main" id="{136038B2-6665-4611-AB90-157C0C335CF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7B6F61-3EA2-4C4B-AB30-4B0DB9C9E67D}"/>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138426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90FE-6FE9-493A-A7B0-3A204A823E3E}"/>
              </a:ext>
            </a:extLst>
          </p:cNvPr>
          <p:cNvSpPr>
            <a:spLocks noGrp="1"/>
          </p:cNvSpPr>
          <p:nvPr>
            <p:ph type="title"/>
          </p:nvPr>
        </p:nvSpPr>
        <p:spPr/>
        <p:txBody>
          <a:bodyPr/>
          <a:lstStyle>
            <a:lvl1pPr>
              <a:defRPr b="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8A3ED871-094F-45BE-A67F-84B134E76C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1842A13-6B2C-44BC-9CF5-A588C5A36B39}"/>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5" name="Footer Placeholder 4">
            <a:extLst>
              <a:ext uri="{FF2B5EF4-FFF2-40B4-BE49-F238E27FC236}">
                <a16:creationId xmlns:a16="http://schemas.microsoft.com/office/drawing/2014/main" id="{FF208DCC-68B0-4310-8809-FAC818080A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563DB20-B8EA-4C68-A1BE-4F6A0580786E}"/>
              </a:ext>
            </a:extLst>
          </p:cNvPr>
          <p:cNvSpPr>
            <a:spLocks noGrp="1"/>
          </p:cNvSpPr>
          <p:nvPr>
            <p:ph type="sldNum" sz="quarter" idx="12"/>
          </p:nvPr>
        </p:nvSpPr>
        <p:spPr>
          <a:xfrm>
            <a:off x="9170436" y="252283"/>
            <a:ext cx="2743200" cy="365125"/>
          </a:xfrm>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393816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96CD-6246-4343-812B-10CE8ACCC9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BBECDEE-9F3A-4059-8911-BFFCCCDAF3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4C4EF5-E8A7-4D5B-BF50-9D0A09E4B202}"/>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5" name="Footer Placeholder 4">
            <a:extLst>
              <a:ext uri="{FF2B5EF4-FFF2-40B4-BE49-F238E27FC236}">
                <a16:creationId xmlns:a16="http://schemas.microsoft.com/office/drawing/2014/main" id="{40539167-E9C7-4ED7-A271-D2E171BE4E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7E0D543-E88B-4029-8170-554822A11116}"/>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367948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4CAC-D5B7-4292-BB04-86E77846C0F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C9CEFAD-C7E0-4D6F-A138-1E0FA7AFF0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332B27C-6122-446C-94E2-ED4AB2E953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3D9D9E2-BB39-4D5D-B603-BB9D8762FFD1}"/>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6" name="Footer Placeholder 5">
            <a:extLst>
              <a:ext uri="{FF2B5EF4-FFF2-40B4-BE49-F238E27FC236}">
                <a16:creationId xmlns:a16="http://schemas.microsoft.com/office/drawing/2014/main" id="{51335C15-4AF9-45CD-A668-F3D1A27D69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730B58-4CCE-4261-AEF4-112A290818F9}"/>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337567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1D13-B02C-4823-A328-A2DB7C181ED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9DDDD43-F76F-4CE1-BDB2-1FCA5A4DD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229796-F8F7-4598-A1FE-0A728E058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3E1F95B-1A43-4BFB-A1E0-201E5D631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870273-685D-4E27-BD7D-3B0574E9A9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0AF91B7-2DD8-4B53-A745-A0AE176F0825}"/>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8" name="Footer Placeholder 7">
            <a:extLst>
              <a:ext uri="{FF2B5EF4-FFF2-40B4-BE49-F238E27FC236}">
                <a16:creationId xmlns:a16="http://schemas.microsoft.com/office/drawing/2014/main" id="{9C9F0962-3975-492C-83DF-B1AC0DCA02C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20B9097-D1FC-4BDA-A78A-206AEE6744BF}"/>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206325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BD50-0AA8-48A3-BB62-F4078F5E155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F3E8660-C136-4F0B-8670-14C8821F851A}"/>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4" name="Footer Placeholder 3">
            <a:extLst>
              <a:ext uri="{FF2B5EF4-FFF2-40B4-BE49-F238E27FC236}">
                <a16:creationId xmlns:a16="http://schemas.microsoft.com/office/drawing/2014/main" id="{4731AACC-F6A9-4549-8ABB-46F18D3BC5E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FC76BDD-6FD7-4B4C-B7C2-202FC0A4D63C}"/>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74488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35447-C54B-4328-8383-06361EEB6133}"/>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3" name="Footer Placeholder 2">
            <a:extLst>
              <a:ext uri="{FF2B5EF4-FFF2-40B4-BE49-F238E27FC236}">
                <a16:creationId xmlns:a16="http://schemas.microsoft.com/office/drawing/2014/main" id="{7EDB865A-8285-4AC2-A2FC-096D8209FAD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FD73BC7-889A-4815-A3B5-84A83D85B321}"/>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194930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6FD0-12D6-4CE9-A685-4038E479A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546D54-F3B6-472A-AEAF-5E2E323F9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197B7FD-E3BF-45E0-AA6B-3D374CC17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16BCF1-8D4F-44F7-BD2C-D6AF033B935D}"/>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6" name="Footer Placeholder 5">
            <a:extLst>
              <a:ext uri="{FF2B5EF4-FFF2-40B4-BE49-F238E27FC236}">
                <a16:creationId xmlns:a16="http://schemas.microsoft.com/office/drawing/2014/main" id="{DE254C99-4054-4034-A145-4D28B3A4B3E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A08C862-59A0-4671-9C26-BE693DA99370}"/>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55088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E156-E187-48CE-843C-63EC19037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81111E3-2B7A-4E3B-90B9-ECB9A4F90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6C1CD83-A17F-43C7-A52C-92A58A715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8DD3AD-A6FD-4C02-9150-0746C7B945F1}"/>
              </a:ext>
            </a:extLst>
          </p:cNvPr>
          <p:cNvSpPr>
            <a:spLocks noGrp="1"/>
          </p:cNvSpPr>
          <p:nvPr>
            <p:ph type="dt" sz="half" idx="10"/>
          </p:nvPr>
        </p:nvSpPr>
        <p:spPr/>
        <p:txBody>
          <a:bodyPr/>
          <a:lstStyle/>
          <a:p>
            <a:fld id="{001541F7-5D65-4E39-9D44-9E0A0E756B49}" type="datetimeFigureOut">
              <a:rPr lang="en-AU" smtClean="0"/>
              <a:t>15/11/2021</a:t>
            </a:fld>
            <a:endParaRPr lang="en-AU"/>
          </a:p>
        </p:txBody>
      </p:sp>
      <p:sp>
        <p:nvSpPr>
          <p:cNvPr id="6" name="Footer Placeholder 5">
            <a:extLst>
              <a:ext uri="{FF2B5EF4-FFF2-40B4-BE49-F238E27FC236}">
                <a16:creationId xmlns:a16="http://schemas.microsoft.com/office/drawing/2014/main" id="{13B2C7D1-0169-438E-87B4-F64807BF259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253873-D74D-4A38-9657-3CBA75E4E99A}"/>
              </a:ext>
            </a:extLst>
          </p:cNvPr>
          <p:cNvSpPr>
            <a:spLocks noGrp="1"/>
          </p:cNvSpPr>
          <p:nvPr>
            <p:ph type="sldNum" sz="quarter" idx="12"/>
          </p:nvPr>
        </p:nvSpPr>
        <p:spPr/>
        <p:txBody>
          <a:bodyPr/>
          <a:lstStyle/>
          <a:p>
            <a:fld id="{E4160761-350D-40E0-87D9-C3808565D3A4}" type="slidenum">
              <a:rPr lang="en-AU" smtClean="0"/>
              <a:t>‹#›</a:t>
            </a:fld>
            <a:endParaRPr lang="en-AU"/>
          </a:p>
        </p:txBody>
      </p:sp>
    </p:spTree>
    <p:extLst>
      <p:ext uri="{BB962C8B-B14F-4D97-AF65-F5344CB8AC3E}">
        <p14:creationId xmlns:p14="http://schemas.microsoft.com/office/powerpoint/2010/main" val="427170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1A482-F2FA-4A2A-A348-B98E6609705D}"/>
              </a:ext>
            </a:extLst>
          </p:cNvPr>
          <p:cNvSpPr>
            <a:spLocks noGrp="1"/>
          </p:cNvSpPr>
          <p:nvPr>
            <p:ph type="title"/>
          </p:nvPr>
        </p:nvSpPr>
        <p:spPr>
          <a:xfrm>
            <a:off x="441960" y="1825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F8EEDB8-D10C-40F0-A851-48276151E567}"/>
              </a:ext>
            </a:extLst>
          </p:cNvPr>
          <p:cNvSpPr>
            <a:spLocks noGrp="1"/>
          </p:cNvSpPr>
          <p:nvPr>
            <p:ph type="body" idx="1"/>
          </p:nvPr>
        </p:nvSpPr>
        <p:spPr>
          <a:xfrm>
            <a:off x="441960" y="155130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505A69A6-E023-4D4F-9118-A16C4E49D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1541F7-5D65-4E39-9D44-9E0A0E756B49}" type="datetimeFigureOut">
              <a:rPr lang="en-AU" smtClean="0"/>
              <a:t>15/11/2021</a:t>
            </a:fld>
            <a:endParaRPr lang="en-AU"/>
          </a:p>
        </p:txBody>
      </p:sp>
      <p:sp>
        <p:nvSpPr>
          <p:cNvPr id="5" name="Footer Placeholder 4">
            <a:extLst>
              <a:ext uri="{FF2B5EF4-FFF2-40B4-BE49-F238E27FC236}">
                <a16:creationId xmlns:a16="http://schemas.microsoft.com/office/drawing/2014/main" id="{CE19567B-65E9-407F-8F3E-29800FA15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9D7BC36-0EF6-4741-A732-4A5B33996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60761-350D-40E0-87D9-C3808565D3A4}" type="slidenum">
              <a:rPr lang="en-AU" smtClean="0"/>
              <a:t>‹#›</a:t>
            </a:fld>
            <a:endParaRPr lang="en-AU"/>
          </a:p>
        </p:txBody>
      </p:sp>
    </p:spTree>
    <p:extLst>
      <p:ext uri="{BB962C8B-B14F-4D97-AF65-F5344CB8AC3E}">
        <p14:creationId xmlns:p14="http://schemas.microsoft.com/office/powerpoint/2010/main" val="3025557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7.png"/><Relationship Id="rId3" Type="http://schemas.openxmlformats.org/officeDocument/2006/relationships/audio" Target="../media/media6.m4a"/><Relationship Id="rId7" Type="http://schemas.openxmlformats.org/officeDocument/2006/relationships/audio" Target="../media/media8.m4a"/><Relationship Id="rId12" Type="http://schemas.openxmlformats.org/officeDocument/2006/relationships/image" Target="../media/image6.svg"/><Relationship Id="rId17" Type="http://schemas.openxmlformats.org/officeDocument/2006/relationships/image" Target="../media/image4.png"/><Relationship Id="rId2" Type="http://schemas.microsoft.com/office/2007/relationships/media" Target="../media/media6.m4a"/><Relationship Id="rId16" Type="http://schemas.openxmlformats.org/officeDocument/2006/relationships/image" Target="../media/image10.svg"/><Relationship Id="rId1" Type="http://schemas.openxmlformats.org/officeDocument/2006/relationships/tags" Target="../tags/tag4.xml"/><Relationship Id="rId6" Type="http://schemas.microsoft.com/office/2007/relationships/media" Target="../media/media8.m4a"/><Relationship Id="rId11" Type="http://schemas.openxmlformats.org/officeDocument/2006/relationships/image" Target="../media/image5.png"/><Relationship Id="rId5" Type="http://schemas.openxmlformats.org/officeDocument/2006/relationships/audio" Target="../media/media7.m4a"/><Relationship Id="rId15" Type="http://schemas.openxmlformats.org/officeDocument/2006/relationships/image" Target="../media/image9.png"/><Relationship Id="rId10" Type="http://schemas.openxmlformats.org/officeDocument/2006/relationships/image" Target="../media/image3.png"/><Relationship Id="rId4" Type="http://schemas.microsoft.com/office/2007/relationships/media" Target="../media/media7.m4a"/><Relationship Id="rId9" Type="http://schemas.openxmlformats.org/officeDocument/2006/relationships/notesSlide" Target="../notesSlides/notesSlide6.xml"/><Relationship Id="rId1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media9.m4a"/><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8.svg"/><Relationship Id="rId17" Type="http://schemas.openxmlformats.org/officeDocument/2006/relationships/image" Target="../media/image19.png"/><Relationship Id="rId2" Type="http://schemas.microsoft.com/office/2007/relationships/media" Target="../media/media9.m4a"/><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4.png"/><Relationship Id="rId5" Type="http://schemas.openxmlformats.org/officeDocument/2006/relationships/notesSlide" Target="../notesSlides/notesSlide7.xml"/><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4.svg"/><Relationship Id="rId19" Type="http://schemas.openxmlformats.org/officeDocument/2006/relationships/image" Target="../media/image21.svg"/><Relationship Id="rId4" Type="http://schemas.openxmlformats.org/officeDocument/2006/relationships/slideLayout" Target="../slideLayouts/slideLayout2.xml"/><Relationship Id="rId9" Type="http://schemas.openxmlformats.org/officeDocument/2006/relationships/image" Target="../media/image13.png"/><Relationship Id="rId14" Type="http://schemas.openxmlformats.org/officeDocument/2006/relationships/image" Target="../media/image16.svg"/><Relationship Id="rId22"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23.png"/><Relationship Id="rId12" Type="http://schemas.openxmlformats.org/officeDocument/2006/relationships/image" Target="../media/image14.sv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notesSlide" Target="../notesSlides/notesSlide8.xml"/><Relationship Id="rId10" Type="http://schemas.openxmlformats.org/officeDocument/2006/relationships/image" Target="../media/image12.sv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E2634D-EF5F-42A3-9AED-06568BD71AB5}"/>
              </a:ext>
            </a:extLst>
          </p:cNvPr>
          <p:cNvSpPr txBox="1"/>
          <p:nvPr/>
        </p:nvSpPr>
        <p:spPr>
          <a:xfrm>
            <a:off x="1945177" y="2241600"/>
            <a:ext cx="8541062" cy="1200329"/>
          </a:xfrm>
          <a:prstGeom prst="rect">
            <a:avLst/>
          </a:prstGeom>
          <a:noFill/>
        </p:spPr>
        <p:txBody>
          <a:bodyPr wrap="square" rtlCol="0">
            <a:spAutoFit/>
          </a:bodyPr>
          <a:lstStyle/>
          <a:p>
            <a:r>
              <a:rPr lang="en-AU" sz="3600" b="1" dirty="0">
                <a:solidFill>
                  <a:schemeClr val="tx1">
                    <a:lumMod val="75000"/>
                    <a:lumOff val="25000"/>
                  </a:schemeClr>
                </a:solidFill>
              </a:rPr>
              <a:t>Changes to the </a:t>
            </a:r>
            <a:br>
              <a:rPr lang="en-AU" sz="3600" b="1" dirty="0">
                <a:solidFill>
                  <a:schemeClr val="tx1">
                    <a:lumMod val="75000"/>
                    <a:lumOff val="25000"/>
                  </a:schemeClr>
                </a:solidFill>
              </a:rPr>
            </a:br>
            <a:r>
              <a:rPr lang="en-AU" sz="3600" b="1" dirty="0">
                <a:solidFill>
                  <a:schemeClr val="tx1">
                    <a:lumMod val="75000"/>
                    <a:lumOff val="25000"/>
                  </a:schemeClr>
                </a:solidFill>
              </a:rPr>
              <a:t>Open License program</a:t>
            </a:r>
          </a:p>
        </p:txBody>
      </p:sp>
      <p:pic>
        <p:nvPicPr>
          <p:cNvPr id="12" name="Picture 11" descr="A picture containing graphical user interface&#10;&#10;Description automatically generated">
            <a:extLst>
              <a:ext uri="{FF2B5EF4-FFF2-40B4-BE49-F238E27FC236}">
                <a16:creationId xmlns:a16="http://schemas.microsoft.com/office/drawing/2014/main" id="{BE705F9D-ED26-4A6F-8001-0A70CCBC8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7154061" y="2200639"/>
            <a:ext cx="4137499" cy="5070586"/>
          </a:xfrm>
          <a:prstGeom prst="rect">
            <a:avLst/>
          </a:prstGeom>
        </p:spPr>
      </p:pic>
      <p:sp>
        <p:nvSpPr>
          <p:cNvPr id="6" name="TextBox 5">
            <a:extLst>
              <a:ext uri="{FF2B5EF4-FFF2-40B4-BE49-F238E27FC236}">
                <a16:creationId xmlns:a16="http://schemas.microsoft.com/office/drawing/2014/main" id="{16974B9E-C105-4267-8498-D846BEB552EB}"/>
              </a:ext>
            </a:extLst>
          </p:cNvPr>
          <p:cNvSpPr txBox="1"/>
          <p:nvPr/>
        </p:nvSpPr>
        <p:spPr>
          <a:xfrm>
            <a:off x="689995" y="4107644"/>
            <a:ext cx="6094602" cy="707886"/>
          </a:xfrm>
          <a:prstGeom prst="rect">
            <a:avLst/>
          </a:prstGeom>
          <a:noFill/>
        </p:spPr>
        <p:txBody>
          <a:bodyPr wrap="square">
            <a:spAutoFit/>
          </a:bodyPr>
          <a:lstStyle/>
          <a:p>
            <a:r>
              <a:rPr lang="en-AU" sz="1800" b="1" dirty="0">
                <a:solidFill>
                  <a:schemeClr val="tx1">
                    <a:lumMod val="75000"/>
                    <a:lumOff val="25000"/>
                  </a:schemeClr>
                </a:solidFill>
              </a:rPr>
              <a:t>Anthony Lam</a:t>
            </a:r>
          </a:p>
          <a:p>
            <a:r>
              <a:rPr lang="en-AU" sz="1100" dirty="0">
                <a:solidFill>
                  <a:schemeClr val="tx1">
                    <a:lumMod val="75000"/>
                    <a:lumOff val="25000"/>
                  </a:schemeClr>
                </a:solidFill>
              </a:rPr>
              <a:t>Microsoft Licensing Product &amp; Emblement Specialist</a:t>
            </a:r>
          </a:p>
          <a:p>
            <a:r>
              <a:rPr lang="en-AU" sz="1100" dirty="0">
                <a:solidFill>
                  <a:schemeClr val="tx1">
                    <a:lumMod val="75000"/>
                    <a:lumOff val="25000"/>
                  </a:schemeClr>
                </a:solidFill>
              </a:rPr>
              <a:t>Synnex Australia</a:t>
            </a:r>
          </a:p>
        </p:txBody>
      </p:sp>
      <p:pic>
        <p:nvPicPr>
          <p:cNvPr id="7" name="Introduction">
            <a:hlinkClick r:id="" action="ppaction://media"/>
            <a:extLst>
              <a:ext uri="{FF2B5EF4-FFF2-40B4-BE49-F238E27FC236}">
                <a16:creationId xmlns:a16="http://schemas.microsoft.com/office/drawing/2014/main" id="{3E5BFEFE-06ED-436C-8349-2A84E7AA04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5229" y="6329727"/>
            <a:ext cx="406400" cy="406400"/>
          </a:xfrm>
          <a:prstGeom prst="rect">
            <a:avLst/>
          </a:prstGeom>
        </p:spPr>
      </p:pic>
    </p:spTree>
    <p:extLst>
      <p:ext uri="{BB962C8B-B14F-4D97-AF65-F5344CB8AC3E}">
        <p14:creationId xmlns:p14="http://schemas.microsoft.com/office/powerpoint/2010/main" val="1651230111"/>
      </p:ext>
    </p:extLst>
  </p:cSld>
  <p:clrMapOvr>
    <a:masterClrMapping/>
  </p:clrMapOvr>
  <mc:AlternateContent xmlns:mc="http://schemas.openxmlformats.org/markup-compatibility/2006" xmlns:p14="http://schemas.microsoft.com/office/powerpoint/2010/main">
    <mc:Choice Requires="p14">
      <p:transition spd="slow" p14:dur="2000" advTm="15656"/>
    </mc:Choice>
    <mc:Fallback xmlns="">
      <p:transition spd="slow" advTm="1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43" objId="7"/>
        <p14:stopEvt time="14504"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0663FB2-997C-494F-A8AE-B6D051333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5" name="TextBox 4">
            <a:extLst>
              <a:ext uri="{FF2B5EF4-FFF2-40B4-BE49-F238E27FC236}">
                <a16:creationId xmlns:a16="http://schemas.microsoft.com/office/drawing/2014/main" id="{5AA90424-C65D-4B95-821D-4B16728200D6}"/>
              </a:ext>
            </a:extLst>
          </p:cNvPr>
          <p:cNvSpPr txBox="1"/>
          <p:nvPr/>
        </p:nvSpPr>
        <p:spPr>
          <a:xfrm>
            <a:off x="533400" y="236220"/>
            <a:ext cx="7825740" cy="707886"/>
          </a:xfrm>
          <a:prstGeom prst="rect">
            <a:avLst/>
          </a:prstGeom>
          <a:noFill/>
        </p:spPr>
        <p:txBody>
          <a:bodyPr wrap="square" rtlCol="0">
            <a:spAutoFit/>
          </a:bodyPr>
          <a:lstStyle/>
          <a:p>
            <a:pPr lvl="0">
              <a:defRPr/>
            </a:pPr>
            <a:r>
              <a:rPr lang="en-GB" sz="2000" b="1" dirty="0">
                <a:solidFill>
                  <a:schemeClr val="bg1"/>
                </a:solidFill>
              </a:rPr>
              <a:t>Changes to the Open License Program</a:t>
            </a:r>
            <a:br>
              <a:rPr kumimoji="0" lang="en-AU" sz="2000" b="1" i="0" u="none" strike="noStrike" kern="1200" cap="none" spc="0" normalizeH="0" baseline="0" noProof="0" dirty="0">
                <a:ln>
                  <a:noFill/>
                </a:ln>
                <a:solidFill>
                  <a:prstClr val="white"/>
                </a:solidFill>
                <a:effectLst/>
                <a:uLnTx/>
                <a:uFillTx/>
                <a:latin typeface="Segoe UI"/>
                <a:ea typeface="+mn-ea"/>
                <a:cs typeface="+mn-cs"/>
              </a:rPr>
            </a:br>
            <a:r>
              <a:rPr kumimoji="0" lang="en-AU" sz="2000" b="0" i="0" u="none" strike="noStrike" kern="1200" cap="none" spc="0" normalizeH="0" baseline="0" noProof="0" dirty="0">
                <a:ln>
                  <a:noFill/>
                </a:ln>
                <a:solidFill>
                  <a:prstClr val="white"/>
                </a:solidFill>
                <a:effectLst/>
                <a:uLnTx/>
                <a:uFillTx/>
                <a:latin typeface="Segoe UI"/>
                <a:ea typeface="+mn-ea"/>
                <a:cs typeface="+mn-cs"/>
              </a:rPr>
              <a:t>Frequently Asked Questions</a:t>
            </a:r>
          </a:p>
        </p:txBody>
      </p:sp>
      <p:sp>
        <p:nvSpPr>
          <p:cNvPr id="8" name="TextBox 7">
            <a:extLst>
              <a:ext uri="{FF2B5EF4-FFF2-40B4-BE49-F238E27FC236}">
                <a16:creationId xmlns:a16="http://schemas.microsoft.com/office/drawing/2014/main" id="{95B9B022-F95C-4F41-8F30-674DC0FC4EE9}"/>
              </a:ext>
            </a:extLst>
          </p:cNvPr>
          <p:cNvSpPr txBox="1"/>
          <p:nvPr/>
        </p:nvSpPr>
        <p:spPr>
          <a:xfrm>
            <a:off x="533400" y="2540659"/>
            <a:ext cx="1090553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000" b="0" i="1" u="none" strike="noStrike" kern="1200" cap="none" spc="0" normalizeH="0" baseline="0" noProof="0" dirty="0">
                <a:ln>
                  <a:noFill/>
                </a:ln>
                <a:solidFill>
                  <a:srgbClr val="FF0000"/>
                </a:solidFill>
                <a:effectLst/>
                <a:uLnTx/>
                <a:uFillTx/>
                <a:latin typeface="Calibri" panose="020F0502020204030204"/>
                <a:ea typeface="+mn-ea"/>
                <a:cs typeface="Segoe UI Light" panose="020B0502040204020203" pitchFamily="34" charset="0"/>
              </a:rPr>
              <a:t>Q. </a:t>
            </a:r>
            <a:r>
              <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rPr>
              <a:t>“Are the usage rights for CSP perpetual licensing the same as Open License?”</a:t>
            </a:r>
          </a:p>
        </p:txBody>
      </p:sp>
      <p:sp>
        <p:nvSpPr>
          <p:cNvPr id="10" name="TextBox 9">
            <a:extLst>
              <a:ext uri="{FF2B5EF4-FFF2-40B4-BE49-F238E27FC236}">
                <a16:creationId xmlns:a16="http://schemas.microsoft.com/office/drawing/2014/main" id="{3EA91982-7599-4915-A41F-21CFAF9EA1FB}"/>
              </a:ext>
            </a:extLst>
          </p:cNvPr>
          <p:cNvSpPr txBox="1"/>
          <p:nvPr/>
        </p:nvSpPr>
        <p:spPr>
          <a:xfrm>
            <a:off x="533400" y="3840585"/>
            <a:ext cx="995422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000" b="0" i="1" u="none" strike="noStrike" kern="1200" cap="none" spc="0" normalizeH="0" baseline="0" noProof="0" dirty="0">
                <a:ln>
                  <a:noFill/>
                </a:ln>
                <a:solidFill>
                  <a:srgbClr val="70AD47"/>
                </a:solidFill>
                <a:effectLst/>
                <a:uLnTx/>
                <a:uFillTx/>
                <a:latin typeface="Calibri" panose="020F0502020204030204"/>
                <a:ea typeface="+mn-ea"/>
                <a:cs typeface="Segoe UI Light" panose="020B0502040204020203" pitchFamily="34" charset="0"/>
              </a:rPr>
              <a:t>A. </a:t>
            </a:r>
            <a:r>
              <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rPr>
              <a:t>Yes. Usage rights remain identical to Open License.  </a:t>
            </a:r>
          </a:p>
        </p:txBody>
      </p:sp>
      <p:pic>
        <p:nvPicPr>
          <p:cNvPr id="12" name="Recorded Sound">
            <a:hlinkClick r:id="" action="ppaction://media"/>
            <a:extLst>
              <a:ext uri="{FF2B5EF4-FFF2-40B4-BE49-F238E27FC236}">
                <a16:creationId xmlns:a16="http://schemas.microsoft.com/office/drawing/2014/main" id="{679B2153-C9EE-476E-A102-05D6B981F9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3242" y="236220"/>
            <a:ext cx="406400" cy="406400"/>
          </a:xfrm>
          <a:prstGeom prst="rect">
            <a:avLst/>
          </a:prstGeom>
        </p:spPr>
      </p:pic>
    </p:spTree>
    <p:custDataLst>
      <p:tags r:id="rId1"/>
    </p:custDataLst>
    <p:extLst>
      <p:ext uri="{BB962C8B-B14F-4D97-AF65-F5344CB8AC3E}">
        <p14:creationId xmlns:p14="http://schemas.microsoft.com/office/powerpoint/2010/main" val="2628830549"/>
      </p:ext>
    </p:extLst>
  </p:cSld>
  <p:clrMapOvr>
    <a:masterClrMapping/>
  </p:clrMapOvr>
  <mc:AlternateContent xmlns:mc="http://schemas.openxmlformats.org/markup-compatibility/2006" xmlns:p14="http://schemas.microsoft.com/office/powerpoint/2010/main">
    <mc:Choice Requires="p14">
      <p:transition spd="slow" p14:dur="2000" advTm="21310"/>
    </mc:Choice>
    <mc:Fallback xmlns="">
      <p:transition spd="slow" advTm="2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79"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2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8" grpId="0"/>
      <p:bldP spid="10" grpId="0"/>
    </p:bldLst>
  </p:timing>
  <p:extLst>
    <p:ext uri="{E180D4A7-C9FB-4DFB-919C-405C955672EB}">
      <p14:showEvtLst xmlns:p14="http://schemas.microsoft.com/office/powerpoint/2010/main">
        <p14:playEvt time="1" objId="12"/>
        <p14:stopEvt time="21310" objId="1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0663FB2-997C-494F-A8AE-B6D051333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5" name="TextBox 4">
            <a:extLst>
              <a:ext uri="{FF2B5EF4-FFF2-40B4-BE49-F238E27FC236}">
                <a16:creationId xmlns:a16="http://schemas.microsoft.com/office/drawing/2014/main" id="{5AA90424-C65D-4B95-821D-4B16728200D6}"/>
              </a:ext>
            </a:extLst>
          </p:cNvPr>
          <p:cNvSpPr txBox="1"/>
          <p:nvPr/>
        </p:nvSpPr>
        <p:spPr>
          <a:xfrm>
            <a:off x="533400" y="236220"/>
            <a:ext cx="7825740" cy="707886"/>
          </a:xfrm>
          <a:prstGeom prst="rect">
            <a:avLst/>
          </a:prstGeom>
          <a:noFill/>
        </p:spPr>
        <p:txBody>
          <a:bodyPr wrap="square" rtlCol="0">
            <a:spAutoFit/>
          </a:bodyPr>
          <a:lstStyle/>
          <a:p>
            <a:pPr lvl="0">
              <a:defRPr/>
            </a:pPr>
            <a:r>
              <a:rPr lang="en-GB" sz="2000" b="1" dirty="0">
                <a:solidFill>
                  <a:schemeClr val="bg1"/>
                </a:solidFill>
              </a:rPr>
              <a:t>Changes to the Open License Program</a:t>
            </a:r>
            <a:br>
              <a:rPr kumimoji="0" lang="en-AU" sz="2000" b="1" i="0" u="none" strike="noStrike" kern="1200" cap="none" spc="0" normalizeH="0" baseline="0" noProof="0" dirty="0">
                <a:ln>
                  <a:noFill/>
                </a:ln>
                <a:solidFill>
                  <a:prstClr val="white"/>
                </a:solidFill>
                <a:effectLst/>
                <a:uLnTx/>
                <a:uFillTx/>
                <a:latin typeface="Segoe UI"/>
                <a:ea typeface="+mn-ea"/>
                <a:cs typeface="+mn-cs"/>
              </a:rPr>
            </a:br>
            <a:r>
              <a:rPr kumimoji="0" lang="en-AU" sz="2000" b="0" i="0" u="none" strike="noStrike" kern="1200" cap="none" spc="0" normalizeH="0" baseline="0" noProof="0" dirty="0">
                <a:ln>
                  <a:noFill/>
                </a:ln>
                <a:solidFill>
                  <a:prstClr val="white"/>
                </a:solidFill>
                <a:effectLst/>
                <a:uLnTx/>
                <a:uFillTx/>
                <a:latin typeface="Segoe UI"/>
                <a:ea typeface="+mn-ea"/>
                <a:cs typeface="+mn-cs"/>
              </a:rPr>
              <a:t>Frequently Asked Questions</a:t>
            </a:r>
          </a:p>
        </p:txBody>
      </p:sp>
      <p:sp>
        <p:nvSpPr>
          <p:cNvPr id="8" name="TextBox 7">
            <a:extLst>
              <a:ext uri="{FF2B5EF4-FFF2-40B4-BE49-F238E27FC236}">
                <a16:creationId xmlns:a16="http://schemas.microsoft.com/office/drawing/2014/main" id="{95B9B022-F95C-4F41-8F30-674DC0FC4EE9}"/>
              </a:ext>
            </a:extLst>
          </p:cNvPr>
          <p:cNvSpPr txBox="1"/>
          <p:nvPr/>
        </p:nvSpPr>
        <p:spPr>
          <a:xfrm>
            <a:off x="533400" y="2540659"/>
            <a:ext cx="10905538" cy="1015663"/>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FF0000"/>
                </a:solidFill>
                <a:effectLst/>
                <a:uLnTx/>
                <a:uFillTx/>
                <a:latin typeface="Calibri" panose="020F0502020204030204"/>
                <a:ea typeface="+mn-ea"/>
                <a:cs typeface="Segoe UI Light" panose="020B0502040204020203" pitchFamily="34" charset="0"/>
              </a:rPr>
              <a:t>Q.</a:t>
            </a:r>
            <a:r>
              <a:rPr kumimoji="0" lang="en-AU" sz="3000" b="0" i="1" u="none" strike="noStrike" kern="1200" cap="none" spc="0" normalizeH="0" noProof="0" dirty="0">
                <a:ln>
                  <a:noFill/>
                </a:ln>
                <a:solidFill>
                  <a:srgbClr val="FF0000"/>
                </a:solidFill>
                <a:effectLst/>
                <a:uLnTx/>
                <a:uFillTx/>
                <a:latin typeface="Calibri" panose="020F0502020204030204"/>
                <a:ea typeface="+mn-ea"/>
                <a:cs typeface="Segoe UI Light" panose="020B0502040204020203" pitchFamily="34" charset="0"/>
              </a:rPr>
              <a:t> </a:t>
            </a:r>
            <a:r>
              <a:rPr kumimoji="0" lang="en-AU" sz="3000" b="0" i="1" u="none" strike="noStrike" kern="1200" cap="none" spc="0" normalizeH="0" noProof="0" dirty="0">
                <a:ln>
                  <a:noFill/>
                </a:ln>
                <a:solidFill>
                  <a:srgbClr val="505050"/>
                </a:solidFill>
                <a:effectLst/>
                <a:uLnTx/>
                <a:uFillTx/>
                <a:latin typeface="Calibri" panose="020F0502020204030204"/>
                <a:ea typeface="+mn-ea"/>
                <a:cs typeface="Segoe UI Light" panose="020B0502040204020203" pitchFamily="34" charset="0"/>
              </a:rPr>
              <a:t>“</a:t>
            </a:r>
            <a:r>
              <a:rPr lang="en-GB" sz="3000" i="1" dirty="0">
                <a:solidFill>
                  <a:srgbClr val="505050"/>
                </a:solidFill>
                <a:latin typeface="Calibri" panose="020F0502020204030204"/>
                <a:cs typeface="Segoe UI Light" panose="020B0502040204020203" pitchFamily="34" charset="0"/>
              </a:rPr>
              <a:t>Can I transfer my licences purchased through Open License to my customers Microsoft 365 tenant?”</a:t>
            </a:r>
            <a:endPar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endParaRPr>
          </a:p>
        </p:txBody>
      </p:sp>
      <p:sp>
        <p:nvSpPr>
          <p:cNvPr id="10" name="TextBox 9">
            <a:extLst>
              <a:ext uri="{FF2B5EF4-FFF2-40B4-BE49-F238E27FC236}">
                <a16:creationId xmlns:a16="http://schemas.microsoft.com/office/drawing/2014/main" id="{3EA91982-7599-4915-A41F-21CFAF9EA1FB}"/>
              </a:ext>
            </a:extLst>
          </p:cNvPr>
          <p:cNvSpPr txBox="1"/>
          <p:nvPr/>
        </p:nvSpPr>
        <p:spPr>
          <a:xfrm>
            <a:off x="533399" y="3840585"/>
            <a:ext cx="11099157" cy="1015663"/>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70AD47"/>
                </a:solidFill>
                <a:effectLst/>
                <a:uLnTx/>
                <a:uFillTx/>
                <a:latin typeface="Calibri" panose="020F0502020204030204"/>
                <a:ea typeface="+mn-ea"/>
                <a:cs typeface="Segoe UI Light" panose="020B0502040204020203" pitchFamily="34" charset="0"/>
              </a:rPr>
              <a:t>A. </a:t>
            </a:r>
            <a:r>
              <a:rPr lang="en-GB" sz="3000" i="1" dirty="0">
                <a:solidFill>
                  <a:srgbClr val="505050"/>
                </a:solidFill>
                <a:latin typeface="Calibri" panose="020F0502020204030204"/>
                <a:cs typeface="Segoe UI Light" panose="020B0502040204020203" pitchFamily="34" charset="0"/>
              </a:rPr>
              <a:t>No.  Only licenses procured through CSP perpetual will be available to manage in the Microsoft 365 Admin Centre.</a:t>
            </a:r>
            <a:endPar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endParaRPr>
          </a:p>
        </p:txBody>
      </p:sp>
      <p:pic>
        <p:nvPicPr>
          <p:cNvPr id="2" name="Recorded Sound">
            <a:hlinkClick r:id="" action="ppaction://media"/>
            <a:extLst>
              <a:ext uri="{FF2B5EF4-FFF2-40B4-BE49-F238E27FC236}">
                <a16:creationId xmlns:a16="http://schemas.microsoft.com/office/drawing/2014/main" id="{141744E5-13AB-483B-9974-ACBD69B94C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3242" y="285412"/>
            <a:ext cx="406400" cy="406400"/>
          </a:xfrm>
          <a:prstGeom prst="rect">
            <a:avLst/>
          </a:prstGeom>
        </p:spPr>
      </p:pic>
    </p:spTree>
    <p:custDataLst>
      <p:tags r:id="rId1"/>
    </p:custDataLst>
    <p:extLst>
      <p:ext uri="{BB962C8B-B14F-4D97-AF65-F5344CB8AC3E}">
        <p14:creationId xmlns:p14="http://schemas.microsoft.com/office/powerpoint/2010/main" val="3786091274"/>
      </p:ext>
    </p:extLst>
  </p:cSld>
  <p:clrMapOvr>
    <a:masterClrMapping/>
  </p:clrMapOvr>
  <mc:AlternateContent xmlns:mc="http://schemas.openxmlformats.org/markup-compatibility/2006" xmlns:p14="http://schemas.microsoft.com/office/powerpoint/2010/main">
    <mc:Choice Requires="p14">
      <p:transition spd="slow" p14:dur="2000" advTm="16488"/>
    </mc:Choice>
    <mc:Fallback xmlns="">
      <p:transition spd="slow" advTm="1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2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8" grpId="0"/>
      <p:bldP spid="10" grpId="0"/>
    </p:bldLst>
  </p:timing>
  <p:extLst>
    <p:ext uri="{E180D4A7-C9FB-4DFB-919C-405C955672EB}">
      <p14:showEvtLst xmlns:p14="http://schemas.microsoft.com/office/powerpoint/2010/main">
        <p14:playEvt time="5" objId="2"/>
        <p14:stopEvt time="16231"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0663FB2-997C-494F-A8AE-B6D051333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5" name="TextBox 4">
            <a:extLst>
              <a:ext uri="{FF2B5EF4-FFF2-40B4-BE49-F238E27FC236}">
                <a16:creationId xmlns:a16="http://schemas.microsoft.com/office/drawing/2014/main" id="{5AA90424-C65D-4B95-821D-4B16728200D6}"/>
              </a:ext>
            </a:extLst>
          </p:cNvPr>
          <p:cNvSpPr txBox="1"/>
          <p:nvPr/>
        </p:nvSpPr>
        <p:spPr>
          <a:xfrm>
            <a:off x="533400" y="236220"/>
            <a:ext cx="7825740" cy="707886"/>
          </a:xfrm>
          <a:prstGeom prst="rect">
            <a:avLst/>
          </a:prstGeom>
          <a:noFill/>
        </p:spPr>
        <p:txBody>
          <a:bodyPr wrap="square" rtlCol="0">
            <a:spAutoFit/>
          </a:bodyPr>
          <a:lstStyle/>
          <a:p>
            <a:pPr lvl="0">
              <a:defRPr/>
            </a:pPr>
            <a:r>
              <a:rPr lang="en-GB" sz="2000" b="1" dirty="0">
                <a:solidFill>
                  <a:schemeClr val="bg1"/>
                </a:solidFill>
              </a:rPr>
              <a:t>Changes to the Open License Program</a:t>
            </a:r>
            <a:br>
              <a:rPr kumimoji="0" lang="en-AU" sz="2000" b="1" i="0" u="none" strike="noStrike" kern="1200" cap="none" spc="0" normalizeH="0" baseline="0" noProof="0" dirty="0">
                <a:ln>
                  <a:noFill/>
                </a:ln>
                <a:solidFill>
                  <a:prstClr val="white"/>
                </a:solidFill>
                <a:effectLst/>
                <a:uLnTx/>
                <a:uFillTx/>
                <a:latin typeface="Segoe UI"/>
                <a:ea typeface="+mn-ea"/>
                <a:cs typeface="+mn-cs"/>
              </a:rPr>
            </a:br>
            <a:r>
              <a:rPr kumimoji="0" lang="en-AU" sz="2000" b="0" i="0" u="none" strike="noStrike" kern="1200" cap="none" spc="0" normalizeH="0" baseline="0" noProof="0" dirty="0">
                <a:ln>
                  <a:noFill/>
                </a:ln>
                <a:solidFill>
                  <a:prstClr val="white"/>
                </a:solidFill>
                <a:effectLst/>
                <a:uLnTx/>
                <a:uFillTx/>
                <a:latin typeface="Segoe UI"/>
                <a:ea typeface="+mn-ea"/>
                <a:cs typeface="+mn-cs"/>
              </a:rPr>
              <a:t>Frequently Asked Questions</a:t>
            </a:r>
          </a:p>
        </p:txBody>
      </p:sp>
      <p:sp>
        <p:nvSpPr>
          <p:cNvPr id="8" name="TextBox 7">
            <a:extLst>
              <a:ext uri="{FF2B5EF4-FFF2-40B4-BE49-F238E27FC236}">
                <a16:creationId xmlns:a16="http://schemas.microsoft.com/office/drawing/2014/main" id="{95B9B022-F95C-4F41-8F30-674DC0FC4EE9}"/>
              </a:ext>
            </a:extLst>
          </p:cNvPr>
          <p:cNvSpPr txBox="1"/>
          <p:nvPr/>
        </p:nvSpPr>
        <p:spPr>
          <a:xfrm>
            <a:off x="533400" y="2540659"/>
            <a:ext cx="10905538" cy="1015663"/>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FF0000"/>
                </a:solidFill>
                <a:effectLst/>
                <a:uLnTx/>
                <a:uFillTx/>
                <a:latin typeface="Calibri" panose="020F0502020204030204"/>
                <a:ea typeface="+mn-ea"/>
                <a:cs typeface="Segoe UI Light" panose="020B0502040204020203" pitchFamily="34" charset="0"/>
              </a:rPr>
              <a:t>Q.</a:t>
            </a:r>
            <a:r>
              <a:rPr kumimoji="0" lang="en-AU" sz="3000" b="0" i="1" u="none" strike="noStrike" kern="1200" cap="none" spc="0" normalizeH="0" noProof="0" dirty="0">
                <a:ln>
                  <a:noFill/>
                </a:ln>
                <a:solidFill>
                  <a:srgbClr val="FF0000"/>
                </a:solidFill>
                <a:effectLst/>
                <a:uLnTx/>
                <a:uFillTx/>
                <a:latin typeface="Calibri" panose="020F0502020204030204"/>
                <a:ea typeface="+mn-ea"/>
                <a:cs typeface="Segoe UI Light" panose="020B0502040204020203" pitchFamily="34" charset="0"/>
              </a:rPr>
              <a:t> </a:t>
            </a:r>
            <a:r>
              <a:rPr kumimoji="0" lang="en-AU" sz="3000" b="0" i="1" u="none" strike="noStrike" kern="1200" cap="none" spc="0" normalizeH="0" noProof="0" dirty="0">
                <a:ln>
                  <a:noFill/>
                </a:ln>
                <a:solidFill>
                  <a:srgbClr val="505050"/>
                </a:solidFill>
                <a:effectLst/>
                <a:uLnTx/>
                <a:uFillTx/>
                <a:latin typeface="Calibri" panose="020F0502020204030204"/>
                <a:ea typeface="+mn-ea"/>
                <a:cs typeface="Segoe UI Light" panose="020B0502040204020203" pitchFamily="34" charset="0"/>
              </a:rPr>
              <a:t>"</a:t>
            </a:r>
            <a:r>
              <a:rPr lang="en-GB" sz="3000" i="1" dirty="0">
                <a:solidFill>
                  <a:srgbClr val="505050"/>
                </a:solidFill>
                <a:latin typeface="Calibri" panose="020F0502020204030204"/>
                <a:cs typeface="Segoe UI Light" panose="020B0502040204020203" pitchFamily="34" charset="0"/>
              </a:rPr>
              <a:t>Can I buy Software Assurance (SA) for perpetual licenses I purchase in CSP?”</a:t>
            </a:r>
            <a:endParaRPr kumimoji="0" lang="en-AU" sz="3000" b="0" i="1" u="none" strike="noStrike" kern="1200" cap="none" spc="0" normalizeH="0" baseline="0" noProof="0" dirty="0">
              <a:ln>
                <a:noFill/>
              </a:ln>
              <a:solidFill>
                <a:srgbClr val="505050"/>
              </a:solidFill>
              <a:effectLst/>
              <a:uLnTx/>
              <a:uFillTx/>
              <a:latin typeface="Calibri" panose="020F0502020204030204"/>
              <a:cs typeface="Segoe UI Light" panose="020B0502040204020203" pitchFamily="34" charset="0"/>
            </a:endParaRPr>
          </a:p>
        </p:txBody>
      </p:sp>
      <p:sp>
        <p:nvSpPr>
          <p:cNvPr id="10" name="TextBox 9">
            <a:extLst>
              <a:ext uri="{FF2B5EF4-FFF2-40B4-BE49-F238E27FC236}">
                <a16:creationId xmlns:a16="http://schemas.microsoft.com/office/drawing/2014/main" id="{3EA91982-7599-4915-A41F-21CFAF9EA1FB}"/>
              </a:ext>
            </a:extLst>
          </p:cNvPr>
          <p:cNvSpPr txBox="1"/>
          <p:nvPr/>
        </p:nvSpPr>
        <p:spPr>
          <a:xfrm>
            <a:off x="533399" y="3840585"/>
            <a:ext cx="11133881" cy="1015663"/>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70AD47"/>
                </a:solidFill>
                <a:effectLst/>
                <a:uLnTx/>
                <a:uFillTx/>
                <a:latin typeface="Calibri" panose="020F0502020204030204"/>
                <a:ea typeface="+mn-ea"/>
                <a:cs typeface="Segoe UI Light" panose="020B0502040204020203" pitchFamily="34" charset="0"/>
              </a:rPr>
              <a:t>A. </a:t>
            </a:r>
            <a:r>
              <a:rPr lang="en-GB" sz="3000" i="1" dirty="0">
                <a:solidFill>
                  <a:srgbClr val="505050"/>
                </a:solidFill>
                <a:latin typeface="Calibri" panose="020F0502020204030204"/>
                <a:cs typeface="Segoe UI Light" panose="020B0502040204020203" pitchFamily="34" charset="0"/>
              </a:rPr>
              <a:t>No. You cannot attach SA via volume licensing to a perpetual license procured in CSP.</a:t>
            </a:r>
            <a:endPar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endParaRPr>
          </a:p>
        </p:txBody>
      </p:sp>
      <p:pic>
        <p:nvPicPr>
          <p:cNvPr id="2" name="Recorded Sound">
            <a:hlinkClick r:id="" action="ppaction://media"/>
            <a:extLst>
              <a:ext uri="{FF2B5EF4-FFF2-40B4-BE49-F238E27FC236}">
                <a16:creationId xmlns:a16="http://schemas.microsoft.com/office/drawing/2014/main" id="{04ACF866-21A9-453D-9215-0E14000007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7652" y="33020"/>
            <a:ext cx="406400" cy="406400"/>
          </a:xfrm>
          <a:prstGeom prst="rect">
            <a:avLst/>
          </a:prstGeom>
        </p:spPr>
      </p:pic>
    </p:spTree>
    <p:custDataLst>
      <p:tags r:id="rId1"/>
    </p:custDataLst>
    <p:extLst>
      <p:ext uri="{BB962C8B-B14F-4D97-AF65-F5344CB8AC3E}">
        <p14:creationId xmlns:p14="http://schemas.microsoft.com/office/powerpoint/2010/main" val="1239074372"/>
      </p:ext>
    </p:extLst>
  </p:cSld>
  <p:clrMapOvr>
    <a:masterClrMapping/>
  </p:clrMapOvr>
  <mc:AlternateContent xmlns:mc="http://schemas.openxmlformats.org/markup-compatibility/2006" xmlns:p14="http://schemas.microsoft.com/office/powerpoint/2010/main">
    <mc:Choice Requires="p14">
      <p:transition spd="slow" p14:dur="2000" advTm="21542"/>
    </mc:Choice>
    <mc:Fallback xmlns="">
      <p:transition spd="slow" advTm="2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2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8" grpId="0"/>
      <p:bldP spid="10" grpId="0"/>
    </p:bldLst>
  </p:timing>
  <p:extLst>
    <p:ext uri="{E180D4A7-C9FB-4DFB-919C-405C955672EB}">
      <p14:showEvtLst xmlns:p14="http://schemas.microsoft.com/office/powerpoint/2010/main">
        <p14:playEvt time="4" objId="2"/>
        <p14:stopEvt time="21072"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0663FB2-997C-494F-A8AE-B6D051333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5" name="TextBox 4">
            <a:extLst>
              <a:ext uri="{FF2B5EF4-FFF2-40B4-BE49-F238E27FC236}">
                <a16:creationId xmlns:a16="http://schemas.microsoft.com/office/drawing/2014/main" id="{5AA90424-C65D-4B95-821D-4B16728200D6}"/>
              </a:ext>
            </a:extLst>
          </p:cNvPr>
          <p:cNvSpPr txBox="1"/>
          <p:nvPr/>
        </p:nvSpPr>
        <p:spPr>
          <a:xfrm>
            <a:off x="533400" y="236220"/>
            <a:ext cx="7825740" cy="707886"/>
          </a:xfrm>
          <a:prstGeom prst="rect">
            <a:avLst/>
          </a:prstGeom>
          <a:noFill/>
        </p:spPr>
        <p:txBody>
          <a:bodyPr wrap="square" rtlCol="0">
            <a:spAutoFit/>
          </a:bodyPr>
          <a:lstStyle/>
          <a:p>
            <a:pPr lvl="0">
              <a:defRPr/>
            </a:pPr>
            <a:r>
              <a:rPr lang="en-GB" sz="2000" b="1" dirty="0">
                <a:solidFill>
                  <a:schemeClr val="bg1"/>
                </a:solidFill>
              </a:rPr>
              <a:t>Changes to the Open License Program</a:t>
            </a:r>
            <a:br>
              <a:rPr kumimoji="0" lang="en-AU" sz="2000" b="1" i="0" u="none" strike="noStrike" kern="1200" cap="none" spc="0" normalizeH="0" baseline="0" noProof="0" dirty="0">
                <a:ln>
                  <a:noFill/>
                </a:ln>
                <a:solidFill>
                  <a:prstClr val="white"/>
                </a:solidFill>
                <a:effectLst/>
                <a:uLnTx/>
                <a:uFillTx/>
                <a:latin typeface="Segoe UI"/>
                <a:ea typeface="+mn-ea"/>
                <a:cs typeface="+mn-cs"/>
              </a:rPr>
            </a:br>
            <a:r>
              <a:rPr kumimoji="0" lang="en-AU" sz="2000" b="0" i="0" u="none" strike="noStrike" kern="1200" cap="none" spc="0" normalizeH="0" baseline="0" noProof="0" dirty="0">
                <a:ln>
                  <a:noFill/>
                </a:ln>
                <a:solidFill>
                  <a:prstClr val="white"/>
                </a:solidFill>
                <a:effectLst/>
                <a:uLnTx/>
                <a:uFillTx/>
                <a:latin typeface="Segoe UI"/>
                <a:ea typeface="+mn-ea"/>
                <a:cs typeface="+mn-cs"/>
              </a:rPr>
              <a:t>Frequently Asked Questions</a:t>
            </a:r>
          </a:p>
        </p:txBody>
      </p:sp>
      <p:sp>
        <p:nvSpPr>
          <p:cNvPr id="8" name="TextBox 7">
            <a:extLst>
              <a:ext uri="{FF2B5EF4-FFF2-40B4-BE49-F238E27FC236}">
                <a16:creationId xmlns:a16="http://schemas.microsoft.com/office/drawing/2014/main" id="{95B9B022-F95C-4F41-8F30-674DC0FC4EE9}"/>
              </a:ext>
            </a:extLst>
          </p:cNvPr>
          <p:cNvSpPr txBox="1"/>
          <p:nvPr/>
        </p:nvSpPr>
        <p:spPr>
          <a:xfrm>
            <a:off x="533400" y="2540659"/>
            <a:ext cx="10905538" cy="1015663"/>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FF0000"/>
                </a:solidFill>
                <a:effectLst/>
                <a:uLnTx/>
                <a:uFillTx/>
                <a:latin typeface="Calibri" panose="020F0502020204030204"/>
                <a:ea typeface="+mn-ea"/>
                <a:cs typeface="Segoe UI Light" panose="020B0502040204020203" pitchFamily="34" charset="0"/>
              </a:rPr>
              <a:t>Q.</a:t>
            </a:r>
            <a:r>
              <a:rPr kumimoji="0" lang="en-AU" sz="3000" b="0" i="1" u="none" strike="noStrike" kern="1200" cap="none" spc="0" normalizeH="0" noProof="0" dirty="0">
                <a:ln>
                  <a:noFill/>
                </a:ln>
                <a:solidFill>
                  <a:srgbClr val="FF0000"/>
                </a:solidFill>
                <a:effectLst/>
                <a:uLnTx/>
                <a:uFillTx/>
                <a:latin typeface="Calibri" panose="020F0502020204030204"/>
                <a:ea typeface="+mn-ea"/>
                <a:cs typeface="Segoe UI Light" panose="020B0502040204020203" pitchFamily="34" charset="0"/>
              </a:rPr>
              <a:t> </a:t>
            </a:r>
            <a:r>
              <a:rPr kumimoji="0" lang="en-AU" sz="3000" b="0" i="1" u="none" strike="noStrike" kern="1200" cap="none" spc="0" normalizeH="0" noProof="0" dirty="0">
                <a:ln>
                  <a:noFill/>
                </a:ln>
                <a:solidFill>
                  <a:srgbClr val="505050"/>
                </a:solidFill>
                <a:effectLst/>
                <a:uLnTx/>
                <a:uFillTx/>
                <a:latin typeface="Calibri" panose="020F0502020204030204"/>
                <a:ea typeface="+mn-ea"/>
                <a:cs typeface="Segoe UI Light" panose="020B0502040204020203" pitchFamily="34" charset="0"/>
              </a:rPr>
              <a:t>"</a:t>
            </a:r>
            <a:r>
              <a:rPr lang="en-GB" sz="3000" i="1" dirty="0">
                <a:solidFill>
                  <a:srgbClr val="505050"/>
                </a:solidFill>
                <a:latin typeface="Calibri" panose="020F0502020204030204"/>
                <a:cs typeface="Segoe UI Light" panose="020B0502040204020203" pitchFamily="34" charset="0"/>
              </a:rPr>
              <a:t>What happens when I renew SA or purchase license and SA now via Open License?”</a:t>
            </a:r>
            <a:endParaRPr kumimoji="0" lang="en-AU" sz="3000" b="0" i="1" u="none" strike="noStrike" kern="1200" cap="none" spc="0" normalizeH="0" baseline="0" noProof="0" dirty="0">
              <a:ln>
                <a:noFill/>
              </a:ln>
              <a:solidFill>
                <a:srgbClr val="505050"/>
              </a:solidFill>
              <a:effectLst/>
              <a:uLnTx/>
              <a:uFillTx/>
              <a:latin typeface="Calibri" panose="020F0502020204030204"/>
              <a:cs typeface="Segoe UI Light" panose="020B0502040204020203" pitchFamily="34" charset="0"/>
            </a:endParaRPr>
          </a:p>
        </p:txBody>
      </p:sp>
      <p:sp>
        <p:nvSpPr>
          <p:cNvPr id="10" name="TextBox 9">
            <a:extLst>
              <a:ext uri="{FF2B5EF4-FFF2-40B4-BE49-F238E27FC236}">
                <a16:creationId xmlns:a16="http://schemas.microsoft.com/office/drawing/2014/main" id="{3EA91982-7599-4915-A41F-21CFAF9EA1FB}"/>
              </a:ext>
            </a:extLst>
          </p:cNvPr>
          <p:cNvSpPr txBox="1"/>
          <p:nvPr/>
        </p:nvSpPr>
        <p:spPr>
          <a:xfrm>
            <a:off x="533400" y="3840585"/>
            <a:ext cx="11122306" cy="1477328"/>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70AD47"/>
                </a:solidFill>
                <a:effectLst/>
                <a:uLnTx/>
                <a:uFillTx/>
                <a:latin typeface="Calibri" panose="020F0502020204030204"/>
                <a:ea typeface="+mn-ea"/>
                <a:cs typeface="Segoe UI Light" panose="020B0502040204020203" pitchFamily="34" charset="0"/>
              </a:rPr>
              <a:t>A. </a:t>
            </a:r>
            <a:r>
              <a:rPr lang="en-GB" sz="3000" i="1" dirty="0">
                <a:solidFill>
                  <a:srgbClr val="505050"/>
                </a:solidFill>
                <a:latin typeface="Calibri" panose="020F0502020204030204"/>
                <a:cs typeface="Segoe UI Light" panose="020B0502040204020203" pitchFamily="34" charset="0"/>
              </a:rPr>
              <a:t>Your SA coverage will still be valid for the 2 years of the agreement, however when renewing any SA you’ll need to do so in the Open Value program.</a:t>
            </a:r>
            <a:endPar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endParaRPr>
          </a:p>
        </p:txBody>
      </p:sp>
      <p:pic>
        <p:nvPicPr>
          <p:cNvPr id="2" name="Recorded Sound">
            <a:hlinkClick r:id="" action="ppaction://media"/>
            <a:extLst>
              <a:ext uri="{FF2B5EF4-FFF2-40B4-BE49-F238E27FC236}">
                <a16:creationId xmlns:a16="http://schemas.microsoft.com/office/drawing/2014/main" id="{FCD928F2-17F7-4418-B2BF-624F46D9B1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3242" y="151933"/>
            <a:ext cx="406400" cy="406400"/>
          </a:xfrm>
          <a:prstGeom prst="rect">
            <a:avLst/>
          </a:prstGeom>
        </p:spPr>
      </p:pic>
    </p:spTree>
    <p:custDataLst>
      <p:tags r:id="rId1"/>
    </p:custDataLst>
    <p:extLst>
      <p:ext uri="{BB962C8B-B14F-4D97-AF65-F5344CB8AC3E}">
        <p14:creationId xmlns:p14="http://schemas.microsoft.com/office/powerpoint/2010/main" val="1691942656"/>
      </p:ext>
    </p:extLst>
  </p:cSld>
  <p:clrMapOvr>
    <a:masterClrMapping/>
  </p:clrMapOvr>
  <mc:AlternateContent xmlns:mc="http://schemas.openxmlformats.org/markup-compatibility/2006" xmlns:p14="http://schemas.microsoft.com/office/powerpoint/2010/main">
    <mc:Choice Requires="p14">
      <p:transition spd="slow" p14:dur="2000" advTm="22510"/>
    </mc:Choice>
    <mc:Fallback xmlns="">
      <p:transition spd="slow" advTm="2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2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8" grpId="0"/>
      <p:bldP spid="10" grpId="0"/>
    </p:bldLst>
  </p:timing>
  <p:extLst>
    <p:ext uri="{E180D4A7-C9FB-4DFB-919C-405C955672EB}">
      <p14:showEvtLst xmlns:p14="http://schemas.microsoft.com/office/powerpoint/2010/main">
        <p14:playEvt time="1" objId="2"/>
        <p14:stopEvt time="22510"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0663FB2-997C-494F-A8AE-B6D051333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5" name="TextBox 4">
            <a:extLst>
              <a:ext uri="{FF2B5EF4-FFF2-40B4-BE49-F238E27FC236}">
                <a16:creationId xmlns:a16="http://schemas.microsoft.com/office/drawing/2014/main" id="{5AA90424-C65D-4B95-821D-4B16728200D6}"/>
              </a:ext>
            </a:extLst>
          </p:cNvPr>
          <p:cNvSpPr txBox="1"/>
          <p:nvPr/>
        </p:nvSpPr>
        <p:spPr>
          <a:xfrm>
            <a:off x="533400" y="236220"/>
            <a:ext cx="7825740" cy="707886"/>
          </a:xfrm>
          <a:prstGeom prst="rect">
            <a:avLst/>
          </a:prstGeom>
          <a:noFill/>
        </p:spPr>
        <p:txBody>
          <a:bodyPr wrap="square" rtlCol="0">
            <a:spAutoFit/>
          </a:bodyPr>
          <a:lstStyle/>
          <a:p>
            <a:pPr lvl="0">
              <a:defRPr/>
            </a:pPr>
            <a:r>
              <a:rPr lang="en-GB" sz="2000" b="1" dirty="0">
                <a:solidFill>
                  <a:schemeClr val="bg1"/>
                </a:solidFill>
              </a:rPr>
              <a:t>Changes to the Open License Program</a:t>
            </a:r>
            <a:br>
              <a:rPr kumimoji="0" lang="en-AU" sz="2000" b="1" i="0" u="none" strike="noStrike" kern="1200" cap="none" spc="0" normalizeH="0" baseline="0" noProof="0" dirty="0">
                <a:ln>
                  <a:noFill/>
                </a:ln>
                <a:solidFill>
                  <a:prstClr val="white"/>
                </a:solidFill>
                <a:effectLst/>
                <a:uLnTx/>
                <a:uFillTx/>
                <a:latin typeface="Segoe UI"/>
                <a:ea typeface="+mn-ea"/>
                <a:cs typeface="+mn-cs"/>
              </a:rPr>
            </a:br>
            <a:r>
              <a:rPr kumimoji="0" lang="en-AU" sz="2000" b="0" i="0" u="none" strike="noStrike" kern="1200" cap="none" spc="0" normalizeH="0" baseline="0" noProof="0" dirty="0">
                <a:ln>
                  <a:noFill/>
                </a:ln>
                <a:solidFill>
                  <a:prstClr val="white"/>
                </a:solidFill>
                <a:effectLst/>
                <a:uLnTx/>
                <a:uFillTx/>
                <a:latin typeface="Segoe UI"/>
                <a:ea typeface="+mn-ea"/>
                <a:cs typeface="+mn-cs"/>
              </a:rPr>
              <a:t>Frequently Asked Questions</a:t>
            </a:r>
          </a:p>
        </p:txBody>
      </p:sp>
      <p:sp>
        <p:nvSpPr>
          <p:cNvPr id="8" name="TextBox 7">
            <a:extLst>
              <a:ext uri="{FF2B5EF4-FFF2-40B4-BE49-F238E27FC236}">
                <a16:creationId xmlns:a16="http://schemas.microsoft.com/office/drawing/2014/main" id="{95B9B022-F95C-4F41-8F30-674DC0FC4EE9}"/>
              </a:ext>
            </a:extLst>
          </p:cNvPr>
          <p:cNvSpPr txBox="1"/>
          <p:nvPr/>
        </p:nvSpPr>
        <p:spPr>
          <a:xfrm>
            <a:off x="533400" y="2540659"/>
            <a:ext cx="10905538" cy="1015663"/>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FF0000"/>
                </a:solidFill>
                <a:effectLst/>
                <a:uLnTx/>
                <a:uFillTx/>
                <a:latin typeface="Calibri" panose="020F0502020204030204"/>
                <a:ea typeface="+mn-ea"/>
                <a:cs typeface="Segoe UI Light" panose="020B0502040204020203" pitchFamily="34" charset="0"/>
              </a:rPr>
              <a:t>Q.</a:t>
            </a:r>
            <a:r>
              <a:rPr kumimoji="0" lang="en-AU" sz="3000" b="0" i="1" u="none" strike="noStrike" kern="1200" cap="none" spc="0" normalizeH="0" noProof="0" dirty="0">
                <a:ln>
                  <a:noFill/>
                </a:ln>
                <a:solidFill>
                  <a:srgbClr val="FF0000"/>
                </a:solidFill>
                <a:effectLst/>
                <a:uLnTx/>
                <a:uFillTx/>
                <a:latin typeface="Calibri" panose="020F0502020204030204"/>
                <a:ea typeface="+mn-ea"/>
                <a:cs typeface="Segoe UI Light" panose="020B0502040204020203" pitchFamily="34" charset="0"/>
              </a:rPr>
              <a:t> </a:t>
            </a:r>
            <a:r>
              <a:rPr kumimoji="0" lang="en-AU" sz="3000" b="0" i="1" u="none" strike="noStrike" kern="1200" cap="none" spc="0" normalizeH="0" noProof="0" dirty="0">
                <a:ln>
                  <a:noFill/>
                </a:ln>
                <a:solidFill>
                  <a:srgbClr val="505050"/>
                </a:solidFill>
                <a:effectLst/>
                <a:uLnTx/>
                <a:uFillTx/>
                <a:latin typeface="Calibri" panose="020F0502020204030204"/>
                <a:ea typeface="+mn-ea"/>
                <a:cs typeface="Segoe UI Light" panose="020B0502040204020203" pitchFamily="34" charset="0"/>
              </a:rPr>
              <a:t>“</a:t>
            </a:r>
            <a:r>
              <a:rPr lang="en-GB" sz="3000" i="1" dirty="0">
                <a:solidFill>
                  <a:srgbClr val="505050"/>
                </a:solidFill>
                <a:latin typeface="Calibri" panose="020F0502020204030204"/>
                <a:cs typeface="Segoe UI Light" panose="020B0502040204020203" pitchFamily="34" charset="0"/>
              </a:rPr>
              <a:t>Can I renew SA early into Open if I want to do so before the Jan 1st cut off.”</a:t>
            </a:r>
            <a:endParaRPr kumimoji="0" lang="en-AU" sz="3000" b="0" i="1" u="none" strike="noStrike" kern="1200" cap="none" spc="0" normalizeH="0" baseline="0" noProof="0" dirty="0">
              <a:ln>
                <a:noFill/>
              </a:ln>
              <a:solidFill>
                <a:srgbClr val="505050"/>
              </a:solidFill>
              <a:effectLst/>
              <a:uLnTx/>
              <a:uFillTx/>
              <a:latin typeface="Calibri" panose="020F0502020204030204"/>
              <a:cs typeface="Segoe UI Light" panose="020B0502040204020203" pitchFamily="34" charset="0"/>
            </a:endParaRPr>
          </a:p>
        </p:txBody>
      </p:sp>
      <p:sp>
        <p:nvSpPr>
          <p:cNvPr id="10" name="TextBox 9">
            <a:extLst>
              <a:ext uri="{FF2B5EF4-FFF2-40B4-BE49-F238E27FC236}">
                <a16:creationId xmlns:a16="http://schemas.microsoft.com/office/drawing/2014/main" id="{3EA91982-7599-4915-A41F-21CFAF9EA1FB}"/>
              </a:ext>
            </a:extLst>
          </p:cNvPr>
          <p:cNvSpPr txBox="1"/>
          <p:nvPr/>
        </p:nvSpPr>
        <p:spPr>
          <a:xfrm>
            <a:off x="533400" y="3840585"/>
            <a:ext cx="10905538" cy="1477328"/>
          </a:xfrm>
          <a:prstGeom prst="rect">
            <a:avLst/>
          </a:prstGeom>
          <a:noFill/>
        </p:spPr>
        <p:txBody>
          <a:bodyPr wrap="square">
            <a:spAutoFit/>
          </a:bodyPr>
          <a:lstStyle/>
          <a:p>
            <a:pPr lvl="0">
              <a:defRPr/>
            </a:pPr>
            <a:r>
              <a:rPr kumimoji="0" lang="en-AU" sz="3000" b="0" i="1" u="none" strike="noStrike" kern="1200" cap="none" spc="0" normalizeH="0" baseline="0" noProof="0" dirty="0">
                <a:ln>
                  <a:noFill/>
                </a:ln>
                <a:solidFill>
                  <a:srgbClr val="70AD47"/>
                </a:solidFill>
                <a:effectLst/>
                <a:uLnTx/>
                <a:uFillTx/>
                <a:latin typeface="Calibri" panose="020F0502020204030204"/>
                <a:ea typeface="+mn-ea"/>
                <a:cs typeface="Segoe UI Light" panose="020B0502040204020203" pitchFamily="34" charset="0"/>
              </a:rPr>
              <a:t>A. </a:t>
            </a:r>
            <a:r>
              <a:rPr lang="en-GB" sz="3000" i="1" dirty="0">
                <a:solidFill>
                  <a:srgbClr val="505050"/>
                </a:solidFill>
                <a:latin typeface="Calibri" panose="020F0502020204030204"/>
                <a:cs typeface="Segoe UI Light" panose="020B0502040204020203" pitchFamily="34" charset="0"/>
              </a:rPr>
              <a:t>Yes BUT, it’s not recommended.  SA coverage renewed early makes license management more difficult, and results in overlapping coverage. </a:t>
            </a:r>
            <a:endParaRPr kumimoji="0" lang="en-AU" sz="3000" b="0" i="1" u="none" strike="noStrike" kern="1200" cap="none" spc="0" normalizeH="0" baseline="0" noProof="0" dirty="0">
              <a:ln>
                <a:noFill/>
              </a:ln>
              <a:solidFill>
                <a:srgbClr val="505050"/>
              </a:solidFill>
              <a:effectLst/>
              <a:uLnTx/>
              <a:uFillTx/>
              <a:latin typeface="Calibri" panose="020F0502020204030204"/>
              <a:ea typeface="+mn-ea"/>
              <a:cs typeface="Segoe UI Light" panose="020B0502040204020203" pitchFamily="34" charset="0"/>
            </a:endParaRPr>
          </a:p>
        </p:txBody>
      </p:sp>
      <p:pic>
        <p:nvPicPr>
          <p:cNvPr id="2" name="Recorded Sound">
            <a:hlinkClick r:id="" action="ppaction://media"/>
            <a:extLst>
              <a:ext uri="{FF2B5EF4-FFF2-40B4-BE49-F238E27FC236}">
                <a16:creationId xmlns:a16="http://schemas.microsoft.com/office/drawing/2014/main" id="{830DE625-A771-4855-856C-275E7ADFA33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06442" y="53609"/>
            <a:ext cx="406400" cy="406400"/>
          </a:xfrm>
          <a:prstGeom prst="rect">
            <a:avLst/>
          </a:prstGeom>
        </p:spPr>
      </p:pic>
    </p:spTree>
    <p:custDataLst>
      <p:tags r:id="rId1"/>
    </p:custDataLst>
    <p:extLst>
      <p:ext uri="{BB962C8B-B14F-4D97-AF65-F5344CB8AC3E}">
        <p14:creationId xmlns:p14="http://schemas.microsoft.com/office/powerpoint/2010/main" val="2236309904"/>
      </p:ext>
    </p:extLst>
  </p:cSld>
  <p:clrMapOvr>
    <a:masterClrMapping/>
  </p:clrMapOvr>
  <mc:AlternateContent xmlns:mc="http://schemas.openxmlformats.org/markup-compatibility/2006" xmlns:p14="http://schemas.microsoft.com/office/powerpoint/2010/main">
    <mc:Choice Requires="p14">
      <p:transition spd="slow" p14:dur="2000" advTm="24338"/>
    </mc:Choice>
    <mc:Fallback xmlns="">
      <p:transition spd="slow" advTm="2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4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2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8" grpId="0"/>
      <p:bldP spid="10" grpId="0"/>
    </p:bldLst>
  </p:timing>
  <p:extLst>
    <p:ext uri="{E180D4A7-C9FB-4DFB-919C-405C955672EB}">
      <p14:showEvtLst xmlns:p14="http://schemas.microsoft.com/office/powerpoint/2010/main">
        <p14:playEvt time="1" objId="2"/>
        <p14:stopEvt time="23983"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81C6BBC4-AF04-4114-A6EB-9DC3E0EAF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6277761" y="2251438"/>
            <a:ext cx="4137499" cy="5070586"/>
          </a:xfrm>
          <a:prstGeom prst="rect">
            <a:avLst/>
          </a:prstGeom>
        </p:spPr>
      </p:pic>
      <p:pic>
        <p:nvPicPr>
          <p:cNvPr id="3" name="Recorded Sound">
            <a:hlinkClick r:id="" action="ppaction://media"/>
            <a:extLst>
              <a:ext uri="{FF2B5EF4-FFF2-40B4-BE49-F238E27FC236}">
                <a16:creationId xmlns:a16="http://schemas.microsoft.com/office/drawing/2014/main" id="{6EBFF054-F527-44D0-93E2-7ADD5A2711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37" y="216382"/>
            <a:ext cx="406400" cy="406400"/>
          </a:xfrm>
          <a:prstGeom prst="rect">
            <a:avLst/>
          </a:prstGeom>
        </p:spPr>
      </p:pic>
    </p:spTree>
    <p:extLst>
      <p:ext uri="{BB962C8B-B14F-4D97-AF65-F5344CB8AC3E}">
        <p14:creationId xmlns:p14="http://schemas.microsoft.com/office/powerpoint/2010/main" val="14891862"/>
      </p:ext>
    </p:extLst>
  </p:cSld>
  <p:clrMapOvr>
    <a:masterClrMapping/>
  </p:clrMapOvr>
  <mc:AlternateContent xmlns:mc="http://schemas.openxmlformats.org/markup-compatibility/2006" xmlns:p14="http://schemas.microsoft.com/office/powerpoint/2010/main">
    <mc:Choice Requires="p14">
      <p:transition spd="med" p14:dur="700" advTm="22271">
        <p:fade/>
      </p:transition>
    </mc:Choice>
    <mc:Fallback xmlns="">
      <p:transition spd="med" advTm="222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18073"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84FD87-BDCA-41DF-8FE0-EDB7F26D6A6F}"/>
              </a:ext>
            </a:extLst>
          </p:cNvPr>
          <p:cNvSpPr txBox="1"/>
          <p:nvPr/>
        </p:nvSpPr>
        <p:spPr>
          <a:xfrm>
            <a:off x="533400" y="236220"/>
            <a:ext cx="7825740" cy="707886"/>
          </a:xfrm>
          <a:prstGeom prst="rect">
            <a:avLst/>
          </a:prstGeom>
          <a:noFill/>
        </p:spPr>
        <p:txBody>
          <a:bodyPr wrap="square" rtlCol="0">
            <a:spAutoFit/>
          </a:bodyPr>
          <a:lstStyle/>
          <a:p>
            <a:r>
              <a:rPr lang="en-AU" sz="4000" b="1" dirty="0">
                <a:solidFill>
                  <a:schemeClr val="bg1"/>
                </a:solidFill>
              </a:rPr>
              <a:t>Today’s Agenda</a:t>
            </a:r>
          </a:p>
        </p:txBody>
      </p:sp>
      <p:sp>
        <p:nvSpPr>
          <p:cNvPr id="52" name="TextBox 51">
            <a:extLst>
              <a:ext uri="{FF2B5EF4-FFF2-40B4-BE49-F238E27FC236}">
                <a16:creationId xmlns:a16="http://schemas.microsoft.com/office/drawing/2014/main" id="{5BD5E34D-0FD8-47C3-9615-56B0C0388699}"/>
              </a:ext>
            </a:extLst>
          </p:cNvPr>
          <p:cNvSpPr txBox="1"/>
          <p:nvPr/>
        </p:nvSpPr>
        <p:spPr>
          <a:xfrm>
            <a:off x="533400" y="1328022"/>
            <a:ext cx="4857871" cy="400110"/>
          </a:xfrm>
          <a:prstGeom prst="rect">
            <a:avLst/>
          </a:prstGeom>
          <a:noFill/>
        </p:spPr>
        <p:txBody>
          <a:bodyPr wrap="square" rtlCol="0">
            <a:spAutoFit/>
          </a:bodyPr>
          <a:lstStyle/>
          <a:p>
            <a:r>
              <a:rPr lang="en-AU" sz="2000" b="1" dirty="0"/>
              <a:t>Changes in the Open License Program</a:t>
            </a:r>
            <a:endParaRPr lang="en-AU" sz="2000" b="1" dirty="0">
              <a:solidFill>
                <a:schemeClr val="tx1">
                  <a:lumMod val="75000"/>
                  <a:lumOff val="25000"/>
                </a:schemeClr>
              </a:solidFill>
            </a:endParaRPr>
          </a:p>
        </p:txBody>
      </p:sp>
      <p:grpSp>
        <p:nvGrpSpPr>
          <p:cNvPr id="24" name="Group 23">
            <a:extLst>
              <a:ext uri="{FF2B5EF4-FFF2-40B4-BE49-F238E27FC236}">
                <a16:creationId xmlns:a16="http://schemas.microsoft.com/office/drawing/2014/main" id="{D414C1E1-2A6F-4D7F-8836-9EBF921DA71F}"/>
              </a:ext>
            </a:extLst>
          </p:cNvPr>
          <p:cNvGrpSpPr/>
          <p:nvPr/>
        </p:nvGrpSpPr>
        <p:grpSpPr>
          <a:xfrm>
            <a:off x="612584" y="2579645"/>
            <a:ext cx="603507" cy="602353"/>
            <a:chOff x="1088419" y="2954839"/>
            <a:chExt cx="603507" cy="602353"/>
          </a:xfrm>
        </p:grpSpPr>
        <p:sp>
          <p:nvSpPr>
            <p:cNvPr id="25" name="Oval 24">
              <a:extLst>
                <a:ext uri="{FF2B5EF4-FFF2-40B4-BE49-F238E27FC236}">
                  <a16:creationId xmlns:a16="http://schemas.microsoft.com/office/drawing/2014/main" id="{8E3653AF-D9A0-4655-AAC8-466CB93471EC}"/>
                </a:ext>
              </a:extLst>
            </p:cNvPr>
            <p:cNvSpPr/>
            <p:nvPr/>
          </p:nvSpPr>
          <p:spPr>
            <a:xfrm>
              <a:off x="1088419" y="2954839"/>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6" name="Graphic 75" descr="Gears">
              <a:extLst>
                <a:ext uri="{FF2B5EF4-FFF2-40B4-BE49-F238E27FC236}">
                  <a16:creationId xmlns:a16="http://schemas.microsoft.com/office/drawing/2014/main" id="{DE14B44F-9935-40B0-8B36-A9EBACA8955D}"/>
                </a:ext>
              </a:extLst>
            </p:cNvPr>
            <p:cNvGrpSpPr/>
            <p:nvPr/>
          </p:nvGrpSpPr>
          <p:grpSpPr>
            <a:xfrm>
              <a:off x="1218608" y="3044813"/>
              <a:ext cx="349057" cy="422402"/>
              <a:chOff x="567057" y="2706991"/>
              <a:chExt cx="409099" cy="495060"/>
            </a:xfrm>
            <a:noFill/>
          </p:grpSpPr>
          <p:sp>
            <p:nvSpPr>
              <p:cNvPr id="32" name="Freeform: Shape 31">
                <a:extLst>
                  <a:ext uri="{FF2B5EF4-FFF2-40B4-BE49-F238E27FC236}">
                    <a16:creationId xmlns:a16="http://schemas.microsoft.com/office/drawing/2014/main" id="{C9590FBC-22F5-444B-8F9A-1A7CBA98881C}"/>
                  </a:ext>
                </a:extLst>
              </p:cNvPr>
              <p:cNvSpPr/>
              <p:nvPr/>
            </p:nvSpPr>
            <p:spPr>
              <a:xfrm>
                <a:off x="708862" y="2706991"/>
                <a:ext cx="267295" cy="266667"/>
              </a:xfrm>
              <a:custGeom>
                <a:avLst/>
                <a:gdLst>
                  <a:gd name="connsiteX0" fmla="*/ 133648 w 267295"/>
                  <a:gd name="connsiteY0" fmla="*/ 180707 h 266667"/>
                  <a:gd name="connsiteX1" fmla="*/ 86589 w 267295"/>
                  <a:gd name="connsiteY1" fmla="*/ 133648 h 266667"/>
                  <a:gd name="connsiteX2" fmla="*/ 133648 w 267295"/>
                  <a:gd name="connsiteY2" fmla="*/ 86589 h 266667"/>
                  <a:gd name="connsiteX3" fmla="*/ 180707 w 267295"/>
                  <a:gd name="connsiteY3" fmla="*/ 133648 h 266667"/>
                  <a:gd name="connsiteX4" fmla="*/ 133648 w 267295"/>
                  <a:gd name="connsiteY4" fmla="*/ 180707 h 266667"/>
                  <a:gd name="connsiteX5" fmla="*/ 239687 w 267295"/>
                  <a:gd name="connsiteY5" fmla="*/ 104157 h 266667"/>
                  <a:gd name="connsiteX6" fmla="*/ 229648 w 267295"/>
                  <a:gd name="connsiteY6" fmla="*/ 79687 h 266667"/>
                  <a:gd name="connsiteX7" fmla="*/ 239687 w 267295"/>
                  <a:gd name="connsiteY7" fmla="*/ 50196 h 266667"/>
                  <a:gd name="connsiteX8" fmla="*/ 217099 w 267295"/>
                  <a:gd name="connsiteY8" fmla="*/ 27608 h 266667"/>
                  <a:gd name="connsiteX9" fmla="*/ 187609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7608 w 267295"/>
                  <a:gd name="connsiteY16" fmla="*/ 50196 h 266667"/>
                  <a:gd name="connsiteX17" fmla="*/ 37647 w 267295"/>
                  <a:gd name="connsiteY17" fmla="*/ 79687 h 266667"/>
                  <a:gd name="connsiteX18" fmla="*/ 27608 w 267295"/>
                  <a:gd name="connsiteY18" fmla="*/ 104157 h 266667"/>
                  <a:gd name="connsiteX19" fmla="*/ 0 w 267295"/>
                  <a:gd name="connsiteY19" fmla="*/ 117961 h 266667"/>
                  <a:gd name="connsiteX20" fmla="*/ 0 w 267295"/>
                  <a:gd name="connsiteY20" fmla="*/ 149334 h 266667"/>
                  <a:gd name="connsiteX21" fmla="*/ 27608 w 267295"/>
                  <a:gd name="connsiteY21" fmla="*/ 163138 h 266667"/>
                  <a:gd name="connsiteX22" fmla="*/ 37647 w 267295"/>
                  <a:gd name="connsiteY22" fmla="*/ 187609 h 266667"/>
                  <a:gd name="connsiteX23" fmla="*/ 27608 w 267295"/>
                  <a:gd name="connsiteY23" fmla="*/ 217099 h 266667"/>
                  <a:gd name="connsiteX24" fmla="*/ 49569 w 267295"/>
                  <a:gd name="connsiteY24" fmla="*/ 239060 h 266667"/>
                  <a:gd name="connsiteX25" fmla="*/ 79059 w 267295"/>
                  <a:gd name="connsiteY25" fmla="*/ 229020 h 266667"/>
                  <a:gd name="connsiteX26" fmla="*/ 103530 w 267295"/>
                  <a:gd name="connsiteY26" fmla="*/ 239060 h 266667"/>
                  <a:gd name="connsiteX27" fmla="*/ 117334 w 267295"/>
                  <a:gd name="connsiteY27" fmla="*/ 266668 h 266667"/>
                  <a:gd name="connsiteX28" fmla="*/ 148706 w 267295"/>
                  <a:gd name="connsiteY28" fmla="*/ 266668 h 266667"/>
                  <a:gd name="connsiteX29" fmla="*/ 162510 w 267295"/>
                  <a:gd name="connsiteY29" fmla="*/ 239060 h 266667"/>
                  <a:gd name="connsiteX30" fmla="*/ 186981 w 267295"/>
                  <a:gd name="connsiteY30" fmla="*/ 229020 h 266667"/>
                  <a:gd name="connsiteX31" fmla="*/ 216471 w 267295"/>
                  <a:gd name="connsiteY31" fmla="*/ 239060 h 266667"/>
                  <a:gd name="connsiteX32" fmla="*/ 239060 w 267295"/>
                  <a:gd name="connsiteY32" fmla="*/ 217099 h 266667"/>
                  <a:gd name="connsiteX33" fmla="*/ 229020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295" h="266667">
                    <a:moveTo>
                      <a:pt x="133648" y="180707"/>
                    </a:moveTo>
                    <a:cubicBezTo>
                      <a:pt x="107294" y="180707"/>
                      <a:pt x="86589" y="159373"/>
                      <a:pt x="86589" y="133648"/>
                    </a:cubicBezTo>
                    <a:cubicBezTo>
                      <a:pt x="86589" y="107922"/>
                      <a:pt x="107922" y="86589"/>
                      <a:pt x="133648" y="86589"/>
                    </a:cubicBezTo>
                    <a:cubicBezTo>
                      <a:pt x="160001" y="86589"/>
                      <a:pt x="180707" y="107922"/>
                      <a:pt x="180707" y="133648"/>
                    </a:cubicBezTo>
                    <a:cubicBezTo>
                      <a:pt x="180707" y="159373"/>
                      <a:pt x="159373" y="180707"/>
                      <a:pt x="133648" y="180707"/>
                    </a:cubicBezTo>
                    <a:close/>
                    <a:moveTo>
                      <a:pt x="239687" y="104157"/>
                    </a:moveTo>
                    <a:cubicBezTo>
                      <a:pt x="237177" y="95373"/>
                      <a:pt x="234040" y="87216"/>
                      <a:pt x="229648" y="79687"/>
                    </a:cubicBezTo>
                    <a:lnTo>
                      <a:pt x="239687" y="50196"/>
                    </a:lnTo>
                    <a:lnTo>
                      <a:pt x="217099" y="27608"/>
                    </a:lnTo>
                    <a:lnTo>
                      <a:pt x="187609" y="37647"/>
                    </a:lnTo>
                    <a:cubicBezTo>
                      <a:pt x="180079" y="33255"/>
                      <a:pt x="171922" y="30118"/>
                      <a:pt x="163138" y="27608"/>
                    </a:cubicBezTo>
                    <a:lnTo>
                      <a:pt x="149334" y="0"/>
                    </a:lnTo>
                    <a:lnTo>
                      <a:pt x="117961" y="0"/>
                    </a:lnTo>
                    <a:lnTo>
                      <a:pt x="104157" y="27608"/>
                    </a:lnTo>
                    <a:cubicBezTo>
                      <a:pt x="95373" y="30118"/>
                      <a:pt x="87216" y="33255"/>
                      <a:pt x="79687" y="37647"/>
                    </a:cubicBezTo>
                    <a:lnTo>
                      <a:pt x="50196" y="27608"/>
                    </a:lnTo>
                    <a:lnTo>
                      <a:pt x="27608" y="50196"/>
                    </a:lnTo>
                    <a:lnTo>
                      <a:pt x="37647" y="79687"/>
                    </a:lnTo>
                    <a:cubicBezTo>
                      <a:pt x="33255" y="87216"/>
                      <a:pt x="30118" y="95373"/>
                      <a:pt x="27608" y="104157"/>
                    </a:cubicBezTo>
                    <a:lnTo>
                      <a:pt x="0" y="117961"/>
                    </a:lnTo>
                    <a:lnTo>
                      <a:pt x="0" y="149334"/>
                    </a:lnTo>
                    <a:lnTo>
                      <a:pt x="27608" y="163138"/>
                    </a:lnTo>
                    <a:cubicBezTo>
                      <a:pt x="30118" y="171922"/>
                      <a:pt x="33255" y="180079"/>
                      <a:pt x="37647" y="187609"/>
                    </a:cubicBezTo>
                    <a:lnTo>
                      <a:pt x="27608" y="217099"/>
                    </a:lnTo>
                    <a:lnTo>
                      <a:pt x="49569" y="239060"/>
                    </a:lnTo>
                    <a:lnTo>
                      <a:pt x="79059" y="229020"/>
                    </a:lnTo>
                    <a:cubicBezTo>
                      <a:pt x="86589" y="233413"/>
                      <a:pt x="94745" y="236550"/>
                      <a:pt x="103530" y="239060"/>
                    </a:cubicBezTo>
                    <a:lnTo>
                      <a:pt x="117334" y="266668"/>
                    </a:lnTo>
                    <a:lnTo>
                      <a:pt x="148706" y="266668"/>
                    </a:lnTo>
                    <a:lnTo>
                      <a:pt x="162510" y="239060"/>
                    </a:lnTo>
                    <a:cubicBezTo>
                      <a:pt x="171295" y="236550"/>
                      <a:pt x="179452" y="233413"/>
                      <a:pt x="186981" y="229020"/>
                    </a:cubicBezTo>
                    <a:lnTo>
                      <a:pt x="216471" y="239060"/>
                    </a:lnTo>
                    <a:lnTo>
                      <a:pt x="239060" y="217099"/>
                    </a:lnTo>
                    <a:lnTo>
                      <a:pt x="229020" y="187609"/>
                    </a:lnTo>
                    <a:cubicBezTo>
                      <a:pt x="233413" y="180079"/>
                      <a:pt x="237177" y="171295"/>
                      <a:pt x="239687" y="163138"/>
                    </a:cubicBezTo>
                    <a:lnTo>
                      <a:pt x="267295" y="149334"/>
                    </a:lnTo>
                    <a:lnTo>
                      <a:pt x="267295" y="117961"/>
                    </a:lnTo>
                    <a:lnTo>
                      <a:pt x="239687" y="104157"/>
                    </a:lnTo>
                    <a:close/>
                  </a:path>
                </a:pathLst>
              </a:custGeom>
              <a:noFill/>
              <a:ln w="12700" cap="flat">
                <a:solidFill>
                  <a:srgbClr val="7FBB42"/>
                </a:solid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DDBCA87A-2E5B-41DF-8530-888EE91A477D}"/>
                  </a:ext>
                </a:extLst>
              </p:cNvPr>
              <p:cNvSpPr/>
              <p:nvPr/>
            </p:nvSpPr>
            <p:spPr>
              <a:xfrm>
                <a:off x="567057" y="2935384"/>
                <a:ext cx="267295" cy="266667"/>
              </a:xfrm>
              <a:custGeom>
                <a:avLst/>
                <a:gdLst>
                  <a:gd name="connsiteX0" fmla="*/ 133648 w 267295"/>
                  <a:gd name="connsiteY0" fmla="*/ 180706 h 266667"/>
                  <a:gd name="connsiteX1" fmla="*/ 86589 w 267295"/>
                  <a:gd name="connsiteY1" fmla="*/ 133647 h 266667"/>
                  <a:gd name="connsiteX2" fmla="*/ 133648 w 267295"/>
                  <a:gd name="connsiteY2" fmla="*/ 86589 h 266667"/>
                  <a:gd name="connsiteX3" fmla="*/ 180707 w 267295"/>
                  <a:gd name="connsiteY3" fmla="*/ 133647 h 266667"/>
                  <a:gd name="connsiteX4" fmla="*/ 133648 w 267295"/>
                  <a:gd name="connsiteY4" fmla="*/ 180706 h 266667"/>
                  <a:gd name="connsiteX5" fmla="*/ 133648 w 267295"/>
                  <a:gd name="connsiteY5" fmla="*/ 180706 h 266667"/>
                  <a:gd name="connsiteX6" fmla="*/ 229648 w 267295"/>
                  <a:gd name="connsiteY6" fmla="*/ 79687 h 266667"/>
                  <a:gd name="connsiteX7" fmla="*/ 239687 w 267295"/>
                  <a:gd name="connsiteY7" fmla="*/ 50196 h 266667"/>
                  <a:gd name="connsiteX8" fmla="*/ 217099 w 267295"/>
                  <a:gd name="connsiteY8" fmla="*/ 27608 h 266667"/>
                  <a:gd name="connsiteX9" fmla="*/ 187608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8235 w 267295"/>
                  <a:gd name="connsiteY16" fmla="*/ 49569 h 266667"/>
                  <a:gd name="connsiteX17" fmla="*/ 37647 w 267295"/>
                  <a:gd name="connsiteY17" fmla="*/ 79059 h 266667"/>
                  <a:gd name="connsiteX18" fmla="*/ 27608 w 267295"/>
                  <a:gd name="connsiteY18" fmla="*/ 103530 h 266667"/>
                  <a:gd name="connsiteX19" fmla="*/ 0 w 267295"/>
                  <a:gd name="connsiteY19" fmla="*/ 117334 h 266667"/>
                  <a:gd name="connsiteX20" fmla="*/ 0 w 267295"/>
                  <a:gd name="connsiteY20" fmla="*/ 148706 h 266667"/>
                  <a:gd name="connsiteX21" fmla="*/ 27608 w 267295"/>
                  <a:gd name="connsiteY21" fmla="*/ 162510 h 266667"/>
                  <a:gd name="connsiteX22" fmla="*/ 37647 w 267295"/>
                  <a:gd name="connsiteY22" fmla="*/ 186981 h 266667"/>
                  <a:gd name="connsiteX23" fmla="*/ 28235 w 267295"/>
                  <a:gd name="connsiteY23" fmla="*/ 216471 h 266667"/>
                  <a:gd name="connsiteX24" fmla="*/ 50196 w 267295"/>
                  <a:gd name="connsiteY24" fmla="*/ 238432 h 266667"/>
                  <a:gd name="connsiteX25" fmla="*/ 79687 w 267295"/>
                  <a:gd name="connsiteY25" fmla="*/ 229020 h 266667"/>
                  <a:gd name="connsiteX26" fmla="*/ 104157 w 267295"/>
                  <a:gd name="connsiteY26" fmla="*/ 239060 h 266667"/>
                  <a:gd name="connsiteX27" fmla="*/ 117961 w 267295"/>
                  <a:gd name="connsiteY27" fmla="*/ 266668 h 266667"/>
                  <a:gd name="connsiteX28" fmla="*/ 149334 w 267295"/>
                  <a:gd name="connsiteY28" fmla="*/ 266668 h 266667"/>
                  <a:gd name="connsiteX29" fmla="*/ 163138 w 267295"/>
                  <a:gd name="connsiteY29" fmla="*/ 239060 h 266667"/>
                  <a:gd name="connsiteX30" fmla="*/ 187608 w 267295"/>
                  <a:gd name="connsiteY30" fmla="*/ 229020 h 266667"/>
                  <a:gd name="connsiteX31" fmla="*/ 217099 w 267295"/>
                  <a:gd name="connsiteY31" fmla="*/ 239060 h 266667"/>
                  <a:gd name="connsiteX32" fmla="*/ 239060 w 267295"/>
                  <a:gd name="connsiteY32" fmla="*/ 216471 h 266667"/>
                  <a:gd name="connsiteX33" fmla="*/ 229648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 name="connsiteX38" fmla="*/ 229648 w 267295"/>
                  <a:gd name="connsiteY38" fmla="*/ 7968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7295" h="266667">
                    <a:moveTo>
                      <a:pt x="133648" y="180706"/>
                    </a:moveTo>
                    <a:cubicBezTo>
                      <a:pt x="107294" y="180706"/>
                      <a:pt x="86589" y="159373"/>
                      <a:pt x="86589" y="133647"/>
                    </a:cubicBezTo>
                    <a:cubicBezTo>
                      <a:pt x="86589" y="107294"/>
                      <a:pt x="107922" y="86589"/>
                      <a:pt x="133648" y="86589"/>
                    </a:cubicBezTo>
                    <a:cubicBezTo>
                      <a:pt x="160001" y="86589"/>
                      <a:pt x="180707" y="107922"/>
                      <a:pt x="180707" y="133647"/>
                    </a:cubicBezTo>
                    <a:cubicBezTo>
                      <a:pt x="180707" y="159373"/>
                      <a:pt x="160001" y="180706"/>
                      <a:pt x="133648" y="180706"/>
                    </a:cubicBezTo>
                    <a:lnTo>
                      <a:pt x="133648" y="180706"/>
                    </a:lnTo>
                    <a:close/>
                    <a:moveTo>
                      <a:pt x="229648" y="79687"/>
                    </a:moveTo>
                    <a:lnTo>
                      <a:pt x="239687" y="50196"/>
                    </a:lnTo>
                    <a:lnTo>
                      <a:pt x="217099" y="27608"/>
                    </a:lnTo>
                    <a:lnTo>
                      <a:pt x="187608" y="37647"/>
                    </a:lnTo>
                    <a:cubicBezTo>
                      <a:pt x="180079" y="33255"/>
                      <a:pt x="171295" y="30118"/>
                      <a:pt x="163138" y="27608"/>
                    </a:cubicBezTo>
                    <a:lnTo>
                      <a:pt x="149334" y="0"/>
                    </a:lnTo>
                    <a:lnTo>
                      <a:pt x="117961" y="0"/>
                    </a:lnTo>
                    <a:lnTo>
                      <a:pt x="104157" y="27608"/>
                    </a:lnTo>
                    <a:cubicBezTo>
                      <a:pt x="95373" y="30118"/>
                      <a:pt x="87216" y="33255"/>
                      <a:pt x="79687" y="37647"/>
                    </a:cubicBezTo>
                    <a:lnTo>
                      <a:pt x="50196" y="27608"/>
                    </a:lnTo>
                    <a:lnTo>
                      <a:pt x="28235" y="49569"/>
                    </a:lnTo>
                    <a:lnTo>
                      <a:pt x="37647" y="79059"/>
                    </a:lnTo>
                    <a:cubicBezTo>
                      <a:pt x="33255" y="86589"/>
                      <a:pt x="30118" y="95373"/>
                      <a:pt x="27608" y="103530"/>
                    </a:cubicBezTo>
                    <a:lnTo>
                      <a:pt x="0" y="117334"/>
                    </a:lnTo>
                    <a:lnTo>
                      <a:pt x="0" y="148706"/>
                    </a:lnTo>
                    <a:lnTo>
                      <a:pt x="27608" y="162510"/>
                    </a:lnTo>
                    <a:cubicBezTo>
                      <a:pt x="30118" y="171295"/>
                      <a:pt x="33255" y="179452"/>
                      <a:pt x="37647" y="186981"/>
                    </a:cubicBezTo>
                    <a:lnTo>
                      <a:pt x="28235" y="216471"/>
                    </a:lnTo>
                    <a:lnTo>
                      <a:pt x="50196" y="238432"/>
                    </a:lnTo>
                    <a:lnTo>
                      <a:pt x="79687" y="229020"/>
                    </a:lnTo>
                    <a:cubicBezTo>
                      <a:pt x="87216" y="233413"/>
                      <a:pt x="95373" y="236550"/>
                      <a:pt x="104157" y="239060"/>
                    </a:cubicBezTo>
                    <a:lnTo>
                      <a:pt x="117961" y="266668"/>
                    </a:lnTo>
                    <a:lnTo>
                      <a:pt x="149334" y="266668"/>
                    </a:lnTo>
                    <a:lnTo>
                      <a:pt x="163138" y="239060"/>
                    </a:lnTo>
                    <a:cubicBezTo>
                      <a:pt x="171922" y="236550"/>
                      <a:pt x="180079" y="233413"/>
                      <a:pt x="187608" y="229020"/>
                    </a:cubicBezTo>
                    <a:lnTo>
                      <a:pt x="217099" y="239060"/>
                    </a:lnTo>
                    <a:lnTo>
                      <a:pt x="239060" y="216471"/>
                    </a:lnTo>
                    <a:lnTo>
                      <a:pt x="229648" y="187609"/>
                    </a:lnTo>
                    <a:cubicBezTo>
                      <a:pt x="234040" y="180079"/>
                      <a:pt x="237177" y="171922"/>
                      <a:pt x="239687" y="163138"/>
                    </a:cubicBezTo>
                    <a:lnTo>
                      <a:pt x="267295" y="149334"/>
                    </a:lnTo>
                    <a:lnTo>
                      <a:pt x="267295" y="117961"/>
                    </a:lnTo>
                    <a:lnTo>
                      <a:pt x="239687" y="104157"/>
                    </a:lnTo>
                    <a:cubicBezTo>
                      <a:pt x="237177" y="95373"/>
                      <a:pt x="234040" y="87216"/>
                      <a:pt x="229648" y="79687"/>
                    </a:cubicBezTo>
                    <a:close/>
                  </a:path>
                </a:pathLst>
              </a:custGeom>
              <a:noFill/>
              <a:ln w="12700" cap="flat">
                <a:solidFill>
                  <a:srgbClr val="FFB914"/>
                </a:solidFill>
                <a:prstDash val="solid"/>
                <a:miter/>
              </a:ln>
            </p:spPr>
            <p:txBody>
              <a:bodyPr rtlCol="0" anchor="ctr"/>
              <a:lstStyle/>
              <a:p>
                <a:endParaRPr lang="en-AU"/>
              </a:p>
            </p:txBody>
          </p:sp>
        </p:grpSp>
      </p:grpSp>
      <p:sp>
        <p:nvSpPr>
          <p:cNvPr id="35" name="Content Placeholder 2">
            <a:extLst>
              <a:ext uri="{FF2B5EF4-FFF2-40B4-BE49-F238E27FC236}">
                <a16:creationId xmlns:a16="http://schemas.microsoft.com/office/drawing/2014/main" id="{5703845D-E3F1-4903-82C1-A31B9FF92409}"/>
              </a:ext>
            </a:extLst>
          </p:cNvPr>
          <p:cNvSpPr txBox="1">
            <a:spLocks/>
          </p:cNvSpPr>
          <p:nvPr/>
        </p:nvSpPr>
        <p:spPr>
          <a:xfrm>
            <a:off x="1254007" y="2583199"/>
            <a:ext cx="9634003"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Why is Microsoft making this change?</a:t>
            </a:r>
          </a:p>
        </p:txBody>
      </p:sp>
      <p:grpSp>
        <p:nvGrpSpPr>
          <p:cNvPr id="36" name="Group 35">
            <a:extLst>
              <a:ext uri="{FF2B5EF4-FFF2-40B4-BE49-F238E27FC236}">
                <a16:creationId xmlns:a16="http://schemas.microsoft.com/office/drawing/2014/main" id="{68C492F0-3A93-40B6-9DF6-A29C9ECE1A35}"/>
              </a:ext>
            </a:extLst>
          </p:cNvPr>
          <p:cNvGrpSpPr/>
          <p:nvPr/>
        </p:nvGrpSpPr>
        <p:grpSpPr>
          <a:xfrm>
            <a:off x="612584" y="3295777"/>
            <a:ext cx="603507" cy="602353"/>
            <a:chOff x="1088419" y="2954839"/>
            <a:chExt cx="603507" cy="602353"/>
          </a:xfrm>
        </p:grpSpPr>
        <p:sp>
          <p:nvSpPr>
            <p:cNvPr id="37" name="Oval 36">
              <a:extLst>
                <a:ext uri="{FF2B5EF4-FFF2-40B4-BE49-F238E27FC236}">
                  <a16:creationId xmlns:a16="http://schemas.microsoft.com/office/drawing/2014/main" id="{66C99B05-A620-439D-A7B9-96F9CBA04477}"/>
                </a:ext>
              </a:extLst>
            </p:cNvPr>
            <p:cNvSpPr/>
            <p:nvPr/>
          </p:nvSpPr>
          <p:spPr>
            <a:xfrm>
              <a:off x="1088419" y="2954839"/>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38" name="Graphic 75" descr="Gears">
              <a:extLst>
                <a:ext uri="{FF2B5EF4-FFF2-40B4-BE49-F238E27FC236}">
                  <a16:creationId xmlns:a16="http://schemas.microsoft.com/office/drawing/2014/main" id="{625B69C6-3A98-4DF0-B453-FE51B0DE8218}"/>
                </a:ext>
              </a:extLst>
            </p:cNvPr>
            <p:cNvGrpSpPr/>
            <p:nvPr/>
          </p:nvGrpSpPr>
          <p:grpSpPr>
            <a:xfrm>
              <a:off x="1218608" y="3044813"/>
              <a:ext cx="349057" cy="422402"/>
              <a:chOff x="567057" y="2706991"/>
              <a:chExt cx="409099" cy="495060"/>
            </a:xfrm>
            <a:noFill/>
          </p:grpSpPr>
          <p:sp>
            <p:nvSpPr>
              <p:cNvPr id="39" name="Freeform: Shape 38">
                <a:extLst>
                  <a:ext uri="{FF2B5EF4-FFF2-40B4-BE49-F238E27FC236}">
                    <a16:creationId xmlns:a16="http://schemas.microsoft.com/office/drawing/2014/main" id="{878E5345-D7DF-4A67-9663-8FA1F694AC73}"/>
                  </a:ext>
                </a:extLst>
              </p:cNvPr>
              <p:cNvSpPr/>
              <p:nvPr/>
            </p:nvSpPr>
            <p:spPr>
              <a:xfrm>
                <a:off x="708862" y="2706991"/>
                <a:ext cx="267295" cy="266667"/>
              </a:xfrm>
              <a:custGeom>
                <a:avLst/>
                <a:gdLst>
                  <a:gd name="connsiteX0" fmla="*/ 133648 w 267295"/>
                  <a:gd name="connsiteY0" fmla="*/ 180707 h 266667"/>
                  <a:gd name="connsiteX1" fmla="*/ 86589 w 267295"/>
                  <a:gd name="connsiteY1" fmla="*/ 133648 h 266667"/>
                  <a:gd name="connsiteX2" fmla="*/ 133648 w 267295"/>
                  <a:gd name="connsiteY2" fmla="*/ 86589 h 266667"/>
                  <a:gd name="connsiteX3" fmla="*/ 180707 w 267295"/>
                  <a:gd name="connsiteY3" fmla="*/ 133648 h 266667"/>
                  <a:gd name="connsiteX4" fmla="*/ 133648 w 267295"/>
                  <a:gd name="connsiteY4" fmla="*/ 180707 h 266667"/>
                  <a:gd name="connsiteX5" fmla="*/ 239687 w 267295"/>
                  <a:gd name="connsiteY5" fmla="*/ 104157 h 266667"/>
                  <a:gd name="connsiteX6" fmla="*/ 229648 w 267295"/>
                  <a:gd name="connsiteY6" fmla="*/ 79687 h 266667"/>
                  <a:gd name="connsiteX7" fmla="*/ 239687 w 267295"/>
                  <a:gd name="connsiteY7" fmla="*/ 50196 h 266667"/>
                  <a:gd name="connsiteX8" fmla="*/ 217099 w 267295"/>
                  <a:gd name="connsiteY8" fmla="*/ 27608 h 266667"/>
                  <a:gd name="connsiteX9" fmla="*/ 187609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7608 w 267295"/>
                  <a:gd name="connsiteY16" fmla="*/ 50196 h 266667"/>
                  <a:gd name="connsiteX17" fmla="*/ 37647 w 267295"/>
                  <a:gd name="connsiteY17" fmla="*/ 79687 h 266667"/>
                  <a:gd name="connsiteX18" fmla="*/ 27608 w 267295"/>
                  <a:gd name="connsiteY18" fmla="*/ 104157 h 266667"/>
                  <a:gd name="connsiteX19" fmla="*/ 0 w 267295"/>
                  <a:gd name="connsiteY19" fmla="*/ 117961 h 266667"/>
                  <a:gd name="connsiteX20" fmla="*/ 0 w 267295"/>
                  <a:gd name="connsiteY20" fmla="*/ 149334 h 266667"/>
                  <a:gd name="connsiteX21" fmla="*/ 27608 w 267295"/>
                  <a:gd name="connsiteY21" fmla="*/ 163138 h 266667"/>
                  <a:gd name="connsiteX22" fmla="*/ 37647 w 267295"/>
                  <a:gd name="connsiteY22" fmla="*/ 187609 h 266667"/>
                  <a:gd name="connsiteX23" fmla="*/ 27608 w 267295"/>
                  <a:gd name="connsiteY23" fmla="*/ 217099 h 266667"/>
                  <a:gd name="connsiteX24" fmla="*/ 49569 w 267295"/>
                  <a:gd name="connsiteY24" fmla="*/ 239060 h 266667"/>
                  <a:gd name="connsiteX25" fmla="*/ 79059 w 267295"/>
                  <a:gd name="connsiteY25" fmla="*/ 229020 h 266667"/>
                  <a:gd name="connsiteX26" fmla="*/ 103530 w 267295"/>
                  <a:gd name="connsiteY26" fmla="*/ 239060 h 266667"/>
                  <a:gd name="connsiteX27" fmla="*/ 117334 w 267295"/>
                  <a:gd name="connsiteY27" fmla="*/ 266668 h 266667"/>
                  <a:gd name="connsiteX28" fmla="*/ 148706 w 267295"/>
                  <a:gd name="connsiteY28" fmla="*/ 266668 h 266667"/>
                  <a:gd name="connsiteX29" fmla="*/ 162510 w 267295"/>
                  <a:gd name="connsiteY29" fmla="*/ 239060 h 266667"/>
                  <a:gd name="connsiteX30" fmla="*/ 186981 w 267295"/>
                  <a:gd name="connsiteY30" fmla="*/ 229020 h 266667"/>
                  <a:gd name="connsiteX31" fmla="*/ 216471 w 267295"/>
                  <a:gd name="connsiteY31" fmla="*/ 239060 h 266667"/>
                  <a:gd name="connsiteX32" fmla="*/ 239060 w 267295"/>
                  <a:gd name="connsiteY32" fmla="*/ 217099 h 266667"/>
                  <a:gd name="connsiteX33" fmla="*/ 229020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295" h="266667">
                    <a:moveTo>
                      <a:pt x="133648" y="180707"/>
                    </a:moveTo>
                    <a:cubicBezTo>
                      <a:pt x="107294" y="180707"/>
                      <a:pt x="86589" y="159373"/>
                      <a:pt x="86589" y="133648"/>
                    </a:cubicBezTo>
                    <a:cubicBezTo>
                      <a:pt x="86589" y="107922"/>
                      <a:pt x="107922" y="86589"/>
                      <a:pt x="133648" y="86589"/>
                    </a:cubicBezTo>
                    <a:cubicBezTo>
                      <a:pt x="160001" y="86589"/>
                      <a:pt x="180707" y="107922"/>
                      <a:pt x="180707" y="133648"/>
                    </a:cubicBezTo>
                    <a:cubicBezTo>
                      <a:pt x="180707" y="159373"/>
                      <a:pt x="159373" y="180707"/>
                      <a:pt x="133648" y="180707"/>
                    </a:cubicBezTo>
                    <a:close/>
                    <a:moveTo>
                      <a:pt x="239687" y="104157"/>
                    </a:moveTo>
                    <a:cubicBezTo>
                      <a:pt x="237177" y="95373"/>
                      <a:pt x="234040" y="87216"/>
                      <a:pt x="229648" y="79687"/>
                    </a:cubicBezTo>
                    <a:lnTo>
                      <a:pt x="239687" y="50196"/>
                    </a:lnTo>
                    <a:lnTo>
                      <a:pt x="217099" y="27608"/>
                    </a:lnTo>
                    <a:lnTo>
                      <a:pt x="187609" y="37647"/>
                    </a:lnTo>
                    <a:cubicBezTo>
                      <a:pt x="180079" y="33255"/>
                      <a:pt x="171922" y="30118"/>
                      <a:pt x="163138" y="27608"/>
                    </a:cubicBezTo>
                    <a:lnTo>
                      <a:pt x="149334" y="0"/>
                    </a:lnTo>
                    <a:lnTo>
                      <a:pt x="117961" y="0"/>
                    </a:lnTo>
                    <a:lnTo>
                      <a:pt x="104157" y="27608"/>
                    </a:lnTo>
                    <a:cubicBezTo>
                      <a:pt x="95373" y="30118"/>
                      <a:pt x="87216" y="33255"/>
                      <a:pt x="79687" y="37647"/>
                    </a:cubicBezTo>
                    <a:lnTo>
                      <a:pt x="50196" y="27608"/>
                    </a:lnTo>
                    <a:lnTo>
                      <a:pt x="27608" y="50196"/>
                    </a:lnTo>
                    <a:lnTo>
                      <a:pt x="37647" y="79687"/>
                    </a:lnTo>
                    <a:cubicBezTo>
                      <a:pt x="33255" y="87216"/>
                      <a:pt x="30118" y="95373"/>
                      <a:pt x="27608" y="104157"/>
                    </a:cubicBezTo>
                    <a:lnTo>
                      <a:pt x="0" y="117961"/>
                    </a:lnTo>
                    <a:lnTo>
                      <a:pt x="0" y="149334"/>
                    </a:lnTo>
                    <a:lnTo>
                      <a:pt x="27608" y="163138"/>
                    </a:lnTo>
                    <a:cubicBezTo>
                      <a:pt x="30118" y="171922"/>
                      <a:pt x="33255" y="180079"/>
                      <a:pt x="37647" y="187609"/>
                    </a:cubicBezTo>
                    <a:lnTo>
                      <a:pt x="27608" y="217099"/>
                    </a:lnTo>
                    <a:lnTo>
                      <a:pt x="49569" y="239060"/>
                    </a:lnTo>
                    <a:lnTo>
                      <a:pt x="79059" y="229020"/>
                    </a:lnTo>
                    <a:cubicBezTo>
                      <a:pt x="86589" y="233413"/>
                      <a:pt x="94745" y="236550"/>
                      <a:pt x="103530" y="239060"/>
                    </a:cubicBezTo>
                    <a:lnTo>
                      <a:pt x="117334" y="266668"/>
                    </a:lnTo>
                    <a:lnTo>
                      <a:pt x="148706" y="266668"/>
                    </a:lnTo>
                    <a:lnTo>
                      <a:pt x="162510" y="239060"/>
                    </a:lnTo>
                    <a:cubicBezTo>
                      <a:pt x="171295" y="236550"/>
                      <a:pt x="179452" y="233413"/>
                      <a:pt x="186981" y="229020"/>
                    </a:cubicBezTo>
                    <a:lnTo>
                      <a:pt x="216471" y="239060"/>
                    </a:lnTo>
                    <a:lnTo>
                      <a:pt x="239060" y="217099"/>
                    </a:lnTo>
                    <a:lnTo>
                      <a:pt x="229020" y="187609"/>
                    </a:lnTo>
                    <a:cubicBezTo>
                      <a:pt x="233413" y="180079"/>
                      <a:pt x="237177" y="171295"/>
                      <a:pt x="239687" y="163138"/>
                    </a:cubicBezTo>
                    <a:lnTo>
                      <a:pt x="267295" y="149334"/>
                    </a:lnTo>
                    <a:lnTo>
                      <a:pt x="267295" y="117961"/>
                    </a:lnTo>
                    <a:lnTo>
                      <a:pt x="239687" y="104157"/>
                    </a:lnTo>
                    <a:close/>
                  </a:path>
                </a:pathLst>
              </a:custGeom>
              <a:noFill/>
              <a:ln w="12700" cap="flat">
                <a:solidFill>
                  <a:srgbClr val="7FBB42"/>
                </a:solid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30533C54-5182-4E7F-A395-6AAA1F2CCC51}"/>
                  </a:ext>
                </a:extLst>
              </p:cNvPr>
              <p:cNvSpPr/>
              <p:nvPr/>
            </p:nvSpPr>
            <p:spPr>
              <a:xfrm>
                <a:off x="567057" y="2935384"/>
                <a:ext cx="267295" cy="266667"/>
              </a:xfrm>
              <a:custGeom>
                <a:avLst/>
                <a:gdLst>
                  <a:gd name="connsiteX0" fmla="*/ 133648 w 267295"/>
                  <a:gd name="connsiteY0" fmla="*/ 180706 h 266667"/>
                  <a:gd name="connsiteX1" fmla="*/ 86589 w 267295"/>
                  <a:gd name="connsiteY1" fmla="*/ 133647 h 266667"/>
                  <a:gd name="connsiteX2" fmla="*/ 133648 w 267295"/>
                  <a:gd name="connsiteY2" fmla="*/ 86589 h 266667"/>
                  <a:gd name="connsiteX3" fmla="*/ 180707 w 267295"/>
                  <a:gd name="connsiteY3" fmla="*/ 133647 h 266667"/>
                  <a:gd name="connsiteX4" fmla="*/ 133648 w 267295"/>
                  <a:gd name="connsiteY4" fmla="*/ 180706 h 266667"/>
                  <a:gd name="connsiteX5" fmla="*/ 133648 w 267295"/>
                  <a:gd name="connsiteY5" fmla="*/ 180706 h 266667"/>
                  <a:gd name="connsiteX6" fmla="*/ 229648 w 267295"/>
                  <a:gd name="connsiteY6" fmla="*/ 79687 h 266667"/>
                  <a:gd name="connsiteX7" fmla="*/ 239687 w 267295"/>
                  <a:gd name="connsiteY7" fmla="*/ 50196 h 266667"/>
                  <a:gd name="connsiteX8" fmla="*/ 217099 w 267295"/>
                  <a:gd name="connsiteY8" fmla="*/ 27608 h 266667"/>
                  <a:gd name="connsiteX9" fmla="*/ 187608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8235 w 267295"/>
                  <a:gd name="connsiteY16" fmla="*/ 49569 h 266667"/>
                  <a:gd name="connsiteX17" fmla="*/ 37647 w 267295"/>
                  <a:gd name="connsiteY17" fmla="*/ 79059 h 266667"/>
                  <a:gd name="connsiteX18" fmla="*/ 27608 w 267295"/>
                  <a:gd name="connsiteY18" fmla="*/ 103530 h 266667"/>
                  <a:gd name="connsiteX19" fmla="*/ 0 w 267295"/>
                  <a:gd name="connsiteY19" fmla="*/ 117334 h 266667"/>
                  <a:gd name="connsiteX20" fmla="*/ 0 w 267295"/>
                  <a:gd name="connsiteY20" fmla="*/ 148706 h 266667"/>
                  <a:gd name="connsiteX21" fmla="*/ 27608 w 267295"/>
                  <a:gd name="connsiteY21" fmla="*/ 162510 h 266667"/>
                  <a:gd name="connsiteX22" fmla="*/ 37647 w 267295"/>
                  <a:gd name="connsiteY22" fmla="*/ 186981 h 266667"/>
                  <a:gd name="connsiteX23" fmla="*/ 28235 w 267295"/>
                  <a:gd name="connsiteY23" fmla="*/ 216471 h 266667"/>
                  <a:gd name="connsiteX24" fmla="*/ 50196 w 267295"/>
                  <a:gd name="connsiteY24" fmla="*/ 238432 h 266667"/>
                  <a:gd name="connsiteX25" fmla="*/ 79687 w 267295"/>
                  <a:gd name="connsiteY25" fmla="*/ 229020 h 266667"/>
                  <a:gd name="connsiteX26" fmla="*/ 104157 w 267295"/>
                  <a:gd name="connsiteY26" fmla="*/ 239060 h 266667"/>
                  <a:gd name="connsiteX27" fmla="*/ 117961 w 267295"/>
                  <a:gd name="connsiteY27" fmla="*/ 266668 h 266667"/>
                  <a:gd name="connsiteX28" fmla="*/ 149334 w 267295"/>
                  <a:gd name="connsiteY28" fmla="*/ 266668 h 266667"/>
                  <a:gd name="connsiteX29" fmla="*/ 163138 w 267295"/>
                  <a:gd name="connsiteY29" fmla="*/ 239060 h 266667"/>
                  <a:gd name="connsiteX30" fmla="*/ 187608 w 267295"/>
                  <a:gd name="connsiteY30" fmla="*/ 229020 h 266667"/>
                  <a:gd name="connsiteX31" fmla="*/ 217099 w 267295"/>
                  <a:gd name="connsiteY31" fmla="*/ 239060 h 266667"/>
                  <a:gd name="connsiteX32" fmla="*/ 239060 w 267295"/>
                  <a:gd name="connsiteY32" fmla="*/ 216471 h 266667"/>
                  <a:gd name="connsiteX33" fmla="*/ 229648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 name="connsiteX38" fmla="*/ 229648 w 267295"/>
                  <a:gd name="connsiteY38" fmla="*/ 7968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7295" h="266667">
                    <a:moveTo>
                      <a:pt x="133648" y="180706"/>
                    </a:moveTo>
                    <a:cubicBezTo>
                      <a:pt x="107294" y="180706"/>
                      <a:pt x="86589" y="159373"/>
                      <a:pt x="86589" y="133647"/>
                    </a:cubicBezTo>
                    <a:cubicBezTo>
                      <a:pt x="86589" y="107294"/>
                      <a:pt x="107922" y="86589"/>
                      <a:pt x="133648" y="86589"/>
                    </a:cubicBezTo>
                    <a:cubicBezTo>
                      <a:pt x="160001" y="86589"/>
                      <a:pt x="180707" y="107922"/>
                      <a:pt x="180707" y="133647"/>
                    </a:cubicBezTo>
                    <a:cubicBezTo>
                      <a:pt x="180707" y="159373"/>
                      <a:pt x="160001" y="180706"/>
                      <a:pt x="133648" y="180706"/>
                    </a:cubicBezTo>
                    <a:lnTo>
                      <a:pt x="133648" y="180706"/>
                    </a:lnTo>
                    <a:close/>
                    <a:moveTo>
                      <a:pt x="229648" y="79687"/>
                    </a:moveTo>
                    <a:lnTo>
                      <a:pt x="239687" y="50196"/>
                    </a:lnTo>
                    <a:lnTo>
                      <a:pt x="217099" y="27608"/>
                    </a:lnTo>
                    <a:lnTo>
                      <a:pt x="187608" y="37647"/>
                    </a:lnTo>
                    <a:cubicBezTo>
                      <a:pt x="180079" y="33255"/>
                      <a:pt x="171295" y="30118"/>
                      <a:pt x="163138" y="27608"/>
                    </a:cubicBezTo>
                    <a:lnTo>
                      <a:pt x="149334" y="0"/>
                    </a:lnTo>
                    <a:lnTo>
                      <a:pt x="117961" y="0"/>
                    </a:lnTo>
                    <a:lnTo>
                      <a:pt x="104157" y="27608"/>
                    </a:lnTo>
                    <a:cubicBezTo>
                      <a:pt x="95373" y="30118"/>
                      <a:pt x="87216" y="33255"/>
                      <a:pt x="79687" y="37647"/>
                    </a:cubicBezTo>
                    <a:lnTo>
                      <a:pt x="50196" y="27608"/>
                    </a:lnTo>
                    <a:lnTo>
                      <a:pt x="28235" y="49569"/>
                    </a:lnTo>
                    <a:lnTo>
                      <a:pt x="37647" y="79059"/>
                    </a:lnTo>
                    <a:cubicBezTo>
                      <a:pt x="33255" y="86589"/>
                      <a:pt x="30118" y="95373"/>
                      <a:pt x="27608" y="103530"/>
                    </a:cubicBezTo>
                    <a:lnTo>
                      <a:pt x="0" y="117334"/>
                    </a:lnTo>
                    <a:lnTo>
                      <a:pt x="0" y="148706"/>
                    </a:lnTo>
                    <a:lnTo>
                      <a:pt x="27608" y="162510"/>
                    </a:lnTo>
                    <a:cubicBezTo>
                      <a:pt x="30118" y="171295"/>
                      <a:pt x="33255" y="179452"/>
                      <a:pt x="37647" y="186981"/>
                    </a:cubicBezTo>
                    <a:lnTo>
                      <a:pt x="28235" y="216471"/>
                    </a:lnTo>
                    <a:lnTo>
                      <a:pt x="50196" y="238432"/>
                    </a:lnTo>
                    <a:lnTo>
                      <a:pt x="79687" y="229020"/>
                    </a:lnTo>
                    <a:cubicBezTo>
                      <a:pt x="87216" y="233413"/>
                      <a:pt x="95373" y="236550"/>
                      <a:pt x="104157" y="239060"/>
                    </a:cubicBezTo>
                    <a:lnTo>
                      <a:pt x="117961" y="266668"/>
                    </a:lnTo>
                    <a:lnTo>
                      <a:pt x="149334" y="266668"/>
                    </a:lnTo>
                    <a:lnTo>
                      <a:pt x="163138" y="239060"/>
                    </a:lnTo>
                    <a:cubicBezTo>
                      <a:pt x="171922" y="236550"/>
                      <a:pt x="180079" y="233413"/>
                      <a:pt x="187608" y="229020"/>
                    </a:cubicBezTo>
                    <a:lnTo>
                      <a:pt x="217099" y="239060"/>
                    </a:lnTo>
                    <a:lnTo>
                      <a:pt x="239060" y="216471"/>
                    </a:lnTo>
                    <a:lnTo>
                      <a:pt x="229648" y="187609"/>
                    </a:lnTo>
                    <a:cubicBezTo>
                      <a:pt x="234040" y="180079"/>
                      <a:pt x="237177" y="171922"/>
                      <a:pt x="239687" y="163138"/>
                    </a:cubicBezTo>
                    <a:lnTo>
                      <a:pt x="267295" y="149334"/>
                    </a:lnTo>
                    <a:lnTo>
                      <a:pt x="267295" y="117961"/>
                    </a:lnTo>
                    <a:lnTo>
                      <a:pt x="239687" y="104157"/>
                    </a:lnTo>
                    <a:cubicBezTo>
                      <a:pt x="237177" y="95373"/>
                      <a:pt x="234040" y="87216"/>
                      <a:pt x="229648" y="79687"/>
                    </a:cubicBezTo>
                    <a:close/>
                  </a:path>
                </a:pathLst>
              </a:custGeom>
              <a:noFill/>
              <a:ln w="12700" cap="flat">
                <a:solidFill>
                  <a:srgbClr val="FFB914"/>
                </a:solidFill>
                <a:prstDash val="solid"/>
                <a:miter/>
              </a:ln>
            </p:spPr>
            <p:txBody>
              <a:bodyPr rtlCol="0" anchor="ctr"/>
              <a:lstStyle/>
              <a:p>
                <a:endParaRPr lang="en-AU"/>
              </a:p>
            </p:txBody>
          </p:sp>
        </p:grpSp>
      </p:grpSp>
      <p:sp>
        <p:nvSpPr>
          <p:cNvPr id="54" name="Content Placeholder 2">
            <a:extLst>
              <a:ext uri="{FF2B5EF4-FFF2-40B4-BE49-F238E27FC236}">
                <a16:creationId xmlns:a16="http://schemas.microsoft.com/office/drawing/2014/main" id="{E6B95B22-620E-4E40-9BC7-1699EED23F0D}"/>
              </a:ext>
            </a:extLst>
          </p:cNvPr>
          <p:cNvSpPr txBox="1">
            <a:spLocks/>
          </p:cNvSpPr>
          <p:nvPr/>
        </p:nvSpPr>
        <p:spPr>
          <a:xfrm>
            <a:off x="1254007" y="3299331"/>
            <a:ext cx="9634003"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A quick overview of the current Open programs</a:t>
            </a:r>
          </a:p>
        </p:txBody>
      </p:sp>
      <p:grpSp>
        <p:nvGrpSpPr>
          <p:cNvPr id="55" name="Group 54">
            <a:extLst>
              <a:ext uri="{FF2B5EF4-FFF2-40B4-BE49-F238E27FC236}">
                <a16:creationId xmlns:a16="http://schemas.microsoft.com/office/drawing/2014/main" id="{F7003D3A-21C3-4F5A-B8D0-F3EB8B10EB19}"/>
              </a:ext>
            </a:extLst>
          </p:cNvPr>
          <p:cNvGrpSpPr/>
          <p:nvPr/>
        </p:nvGrpSpPr>
        <p:grpSpPr>
          <a:xfrm>
            <a:off x="612584" y="4009092"/>
            <a:ext cx="603507" cy="602353"/>
            <a:chOff x="1088419" y="2954839"/>
            <a:chExt cx="603507" cy="602353"/>
          </a:xfrm>
        </p:grpSpPr>
        <p:sp>
          <p:nvSpPr>
            <p:cNvPr id="56" name="Oval 55">
              <a:extLst>
                <a:ext uri="{FF2B5EF4-FFF2-40B4-BE49-F238E27FC236}">
                  <a16:creationId xmlns:a16="http://schemas.microsoft.com/office/drawing/2014/main" id="{78B0DCA4-F88A-4E62-BB18-22F5179CD2CB}"/>
                </a:ext>
              </a:extLst>
            </p:cNvPr>
            <p:cNvSpPr/>
            <p:nvPr/>
          </p:nvSpPr>
          <p:spPr>
            <a:xfrm>
              <a:off x="1088419" y="2954839"/>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7" name="Graphic 75" descr="Gears">
              <a:extLst>
                <a:ext uri="{FF2B5EF4-FFF2-40B4-BE49-F238E27FC236}">
                  <a16:creationId xmlns:a16="http://schemas.microsoft.com/office/drawing/2014/main" id="{B09E3DEA-A7D4-4486-A167-D1FF3984C955}"/>
                </a:ext>
              </a:extLst>
            </p:cNvPr>
            <p:cNvGrpSpPr/>
            <p:nvPr/>
          </p:nvGrpSpPr>
          <p:grpSpPr>
            <a:xfrm>
              <a:off x="1218608" y="3044813"/>
              <a:ext cx="349057" cy="422402"/>
              <a:chOff x="567057" y="2706991"/>
              <a:chExt cx="409099" cy="495060"/>
            </a:xfrm>
            <a:noFill/>
          </p:grpSpPr>
          <p:sp>
            <p:nvSpPr>
              <p:cNvPr id="58" name="Freeform: Shape 57">
                <a:extLst>
                  <a:ext uri="{FF2B5EF4-FFF2-40B4-BE49-F238E27FC236}">
                    <a16:creationId xmlns:a16="http://schemas.microsoft.com/office/drawing/2014/main" id="{7DEA98D7-ADA8-41D0-8BE5-D5145CF2F022}"/>
                  </a:ext>
                </a:extLst>
              </p:cNvPr>
              <p:cNvSpPr/>
              <p:nvPr/>
            </p:nvSpPr>
            <p:spPr>
              <a:xfrm>
                <a:off x="708862" y="2706991"/>
                <a:ext cx="267295" cy="266667"/>
              </a:xfrm>
              <a:custGeom>
                <a:avLst/>
                <a:gdLst>
                  <a:gd name="connsiteX0" fmla="*/ 133648 w 267295"/>
                  <a:gd name="connsiteY0" fmla="*/ 180707 h 266667"/>
                  <a:gd name="connsiteX1" fmla="*/ 86589 w 267295"/>
                  <a:gd name="connsiteY1" fmla="*/ 133648 h 266667"/>
                  <a:gd name="connsiteX2" fmla="*/ 133648 w 267295"/>
                  <a:gd name="connsiteY2" fmla="*/ 86589 h 266667"/>
                  <a:gd name="connsiteX3" fmla="*/ 180707 w 267295"/>
                  <a:gd name="connsiteY3" fmla="*/ 133648 h 266667"/>
                  <a:gd name="connsiteX4" fmla="*/ 133648 w 267295"/>
                  <a:gd name="connsiteY4" fmla="*/ 180707 h 266667"/>
                  <a:gd name="connsiteX5" fmla="*/ 239687 w 267295"/>
                  <a:gd name="connsiteY5" fmla="*/ 104157 h 266667"/>
                  <a:gd name="connsiteX6" fmla="*/ 229648 w 267295"/>
                  <a:gd name="connsiteY6" fmla="*/ 79687 h 266667"/>
                  <a:gd name="connsiteX7" fmla="*/ 239687 w 267295"/>
                  <a:gd name="connsiteY7" fmla="*/ 50196 h 266667"/>
                  <a:gd name="connsiteX8" fmla="*/ 217099 w 267295"/>
                  <a:gd name="connsiteY8" fmla="*/ 27608 h 266667"/>
                  <a:gd name="connsiteX9" fmla="*/ 187609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7608 w 267295"/>
                  <a:gd name="connsiteY16" fmla="*/ 50196 h 266667"/>
                  <a:gd name="connsiteX17" fmla="*/ 37647 w 267295"/>
                  <a:gd name="connsiteY17" fmla="*/ 79687 h 266667"/>
                  <a:gd name="connsiteX18" fmla="*/ 27608 w 267295"/>
                  <a:gd name="connsiteY18" fmla="*/ 104157 h 266667"/>
                  <a:gd name="connsiteX19" fmla="*/ 0 w 267295"/>
                  <a:gd name="connsiteY19" fmla="*/ 117961 h 266667"/>
                  <a:gd name="connsiteX20" fmla="*/ 0 w 267295"/>
                  <a:gd name="connsiteY20" fmla="*/ 149334 h 266667"/>
                  <a:gd name="connsiteX21" fmla="*/ 27608 w 267295"/>
                  <a:gd name="connsiteY21" fmla="*/ 163138 h 266667"/>
                  <a:gd name="connsiteX22" fmla="*/ 37647 w 267295"/>
                  <a:gd name="connsiteY22" fmla="*/ 187609 h 266667"/>
                  <a:gd name="connsiteX23" fmla="*/ 27608 w 267295"/>
                  <a:gd name="connsiteY23" fmla="*/ 217099 h 266667"/>
                  <a:gd name="connsiteX24" fmla="*/ 49569 w 267295"/>
                  <a:gd name="connsiteY24" fmla="*/ 239060 h 266667"/>
                  <a:gd name="connsiteX25" fmla="*/ 79059 w 267295"/>
                  <a:gd name="connsiteY25" fmla="*/ 229020 h 266667"/>
                  <a:gd name="connsiteX26" fmla="*/ 103530 w 267295"/>
                  <a:gd name="connsiteY26" fmla="*/ 239060 h 266667"/>
                  <a:gd name="connsiteX27" fmla="*/ 117334 w 267295"/>
                  <a:gd name="connsiteY27" fmla="*/ 266668 h 266667"/>
                  <a:gd name="connsiteX28" fmla="*/ 148706 w 267295"/>
                  <a:gd name="connsiteY28" fmla="*/ 266668 h 266667"/>
                  <a:gd name="connsiteX29" fmla="*/ 162510 w 267295"/>
                  <a:gd name="connsiteY29" fmla="*/ 239060 h 266667"/>
                  <a:gd name="connsiteX30" fmla="*/ 186981 w 267295"/>
                  <a:gd name="connsiteY30" fmla="*/ 229020 h 266667"/>
                  <a:gd name="connsiteX31" fmla="*/ 216471 w 267295"/>
                  <a:gd name="connsiteY31" fmla="*/ 239060 h 266667"/>
                  <a:gd name="connsiteX32" fmla="*/ 239060 w 267295"/>
                  <a:gd name="connsiteY32" fmla="*/ 217099 h 266667"/>
                  <a:gd name="connsiteX33" fmla="*/ 229020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295" h="266667">
                    <a:moveTo>
                      <a:pt x="133648" y="180707"/>
                    </a:moveTo>
                    <a:cubicBezTo>
                      <a:pt x="107294" y="180707"/>
                      <a:pt x="86589" y="159373"/>
                      <a:pt x="86589" y="133648"/>
                    </a:cubicBezTo>
                    <a:cubicBezTo>
                      <a:pt x="86589" y="107922"/>
                      <a:pt x="107922" y="86589"/>
                      <a:pt x="133648" y="86589"/>
                    </a:cubicBezTo>
                    <a:cubicBezTo>
                      <a:pt x="160001" y="86589"/>
                      <a:pt x="180707" y="107922"/>
                      <a:pt x="180707" y="133648"/>
                    </a:cubicBezTo>
                    <a:cubicBezTo>
                      <a:pt x="180707" y="159373"/>
                      <a:pt x="159373" y="180707"/>
                      <a:pt x="133648" y="180707"/>
                    </a:cubicBezTo>
                    <a:close/>
                    <a:moveTo>
                      <a:pt x="239687" y="104157"/>
                    </a:moveTo>
                    <a:cubicBezTo>
                      <a:pt x="237177" y="95373"/>
                      <a:pt x="234040" y="87216"/>
                      <a:pt x="229648" y="79687"/>
                    </a:cubicBezTo>
                    <a:lnTo>
                      <a:pt x="239687" y="50196"/>
                    </a:lnTo>
                    <a:lnTo>
                      <a:pt x="217099" y="27608"/>
                    </a:lnTo>
                    <a:lnTo>
                      <a:pt x="187609" y="37647"/>
                    </a:lnTo>
                    <a:cubicBezTo>
                      <a:pt x="180079" y="33255"/>
                      <a:pt x="171922" y="30118"/>
                      <a:pt x="163138" y="27608"/>
                    </a:cubicBezTo>
                    <a:lnTo>
                      <a:pt x="149334" y="0"/>
                    </a:lnTo>
                    <a:lnTo>
                      <a:pt x="117961" y="0"/>
                    </a:lnTo>
                    <a:lnTo>
                      <a:pt x="104157" y="27608"/>
                    </a:lnTo>
                    <a:cubicBezTo>
                      <a:pt x="95373" y="30118"/>
                      <a:pt x="87216" y="33255"/>
                      <a:pt x="79687" y="37647"/>
                    </a:cubicBezTo>
                    <a:lnTo>
                      <a:pt x="50196" y="27608"/>
                    </a:lnTo>
                    <a:lnTo>
                      <a:pt x="27608" y="50196"/>
                    </a:lnTo>
                    <a:lnTo>
                      <a:pt x="37647" y="79687"/>
                    </a:lnTo>
                    <a:cubicBezTo>
                      <a:pt x="33255" y="87216"/>
                      <a:pt x="30118" y="95373"/>
                      <a:pt x="27608" y="104157"/>
                    </a:cubicBezTo>
                    <a:lnTo>
                      <a:pt x="0" y="117961"/>
                    </a:lnTo>
                    <a:lnTo>
                      <a:pt x="0" y="149334"/>
                    </a:lnTo>
                    <a:lnTo>
                      <a:pt x="27608" y="163138"/>
                    </a:lnTo>
                    <a:cubicBezTo>
                      <a:pt x="30118" y="171922"/>
                      <a:pt x="33255" y="180079"/>
                      <a:pt x="37647" y="187609"/>
                    </a:cubicBezTo>
                    <a:lnTo>
                      <a:pt x="27608" y="217099"/>
                    </a:lnTo>
                    <a:lnTo>
                      <a:pt x="49569" y="239060"/>
                    </a:lnTo>
                    <a:lnTo>
                      <a:pt x="79059" y="229020"/>
                    </a:lnTo>
                    <a:cubicBezTo>
                      <a:pt x="86589" y="233413"/>
                      <a:pt x="94745" y="236550"/>
                      <a:pt x="103530" y="239060"/>
                    </a:cubicBezTo>
                    <a:lnTo>
                      <a:pt x="117334" y="266668"/>
                    </a:lnTo>
                    <a:lnTo>
                      <a:pt x="148706" y="266668"/>
                    </a:lnTo>
                    <a:lnTo>
                      <a:pt x="162510" y="239060"/>
                    </a:lnTo>
                    <a:cubicBezTo>
                      <a:pt x="171295" y="236550"/>
                      <a:pt x="179452" y="233413"/>
                      <a:pt x="186981" y="229020"/>
                    </a:cubicBezTo>
                    <a:lnTo>
                      <a:pt x="216471" y="239060"/>
                    </a:lnTo>
                    <a:lnTo>
                      <a:pt x="239060" y="217099"/>
                    </a:lnTo>
                    <a:lnTo>
                      <a:pt x="229020" y="187609"/>
                    </a:lnTo>
                    <a:cubicBezTo>
                      <a:pt x="233413" y="180079"/>
                      <a:pt x="237177" y="171295"/>
                      <a:pt x="239687" y="163138"/>
                    </a:cubicBezTo>
                    <a:lnTo>
                      <a:pt x="267295" y="149334"/>
                    </a:lnTo>
                    <a:lnTo>
                      <a:pt x="267295" y="117961"/>
                    </a:lnTo>
                    <a:lnTo>
                      <a:pt x="239687" y="104157"/>
                    </a:lnTo>
                    <a:close/>
                  </a:path>
                </a:pathLst>
              </a:custGeom>
              <a:noFill/>
              <a:ln w="12700" cap="flat">
                <a:solidFill>
                  <a:srgbClr val="7FBB42"/>
                </a:solid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18586ABD-10AA-4913-BCC0-1DFC8768E3CD}"/>
                  </a:ext>
                </a:extLst>
              </p:cNvPr>
              <p:cNvSpPr/>
              <p:nvPr/>
            </p:nvSpPr>
            <p:spPr>
              <a:xfrm>
                <a:off x="567057" y="2935384"/>
                <a:ext cx="267295" cy="266667"/>
              </a:xfrm>
              <a:custGeom>
                <a:avLst/>
                <a:gdLst>
                  <a:gd name="connsiteX0" fmla="*/ 133648 w 267295"/>
                  <a:gd name="connsiteY0" fmla="*/ 180706 h 266667"/>
                  <a:gd name="connsiteX1" fmla="*/ 86589 w 267295"/>
                  <a:gd name="connsiteY1" fmla="*/ 133647 h 266667"/>
                  <a:gd name="connsiteX2" fmla="*/ 133648 w 267295"/>
                  <a:gd name="connsiteY2" fmla="*/ 86589 h 266667"/>
                  <a:gd name="connsiteX3" fmla="*/ 180707 w 267295"/>
                  <a:gd name="connsiteY3" fmla="*/ 133647 h 266667"/>
                  <a:gd name="connsiteX4" fmla="*/ 133648 w 267295"/>
                  <a:gd name="connsiteY4" fmla="*/ 180706 h 266667"/>
                  <a:gd name="connsiteX5" fmla="*/ 133648 w 267295"/>
                  <a:gd name="connsiteY5" fmla="*/ 180706 h 266667"/>
                  <a:gd name="connsiteX6" fmla="*/ 229648 w 267295"/>
                  <a:gd name="connsiteY6" fmla="*/ 79687 h 266667"/>
                  <a:gd name="connsiteX7" fmla="*/ 239687 w 267295"/>
                  <a:gd name="connsiteY7" fmla="*/ 50196 h 266667"/>
                  <a:gd name="connsiteX8" fmla="*/ 217099 w 267295"/>
                  <a:gd name="connsiteY8" fmla="*/ 27608 h 266667"/>
                  <a:gd name="connsiteX9" fmla="*/ 187608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8235 w 267295"/>
                  <a:gd name="connsiteY16" fmla="*/ 49569 h 266667"/>
                  <a:gd name="connsiteX17" fmla="*/ 37647 w 267295"/>
                  <a:gd name="connsiteY17" fmla="*/ 79059 h 266667"/>
                  <a:gd name="connsiteX18" fmla="*/ 27608 w 267295"/>
                  <a:gd name="connsiteY18" fmla="*/ 103530 h 266667"/>
                  <a:gd name="connsiteX19" fmla="*/ 0 w 267295"/>
                  <a:gd name="connsiteY19" fmla="*/ 117334 h 266667"/>
                  <a:gd name="connsiteX20" fmla="*/ 0 w 267295"/>
                  <a:gd name="connsiteY20" fmla="*/ 148706 h 266667"/>
                  <a:gd name="connsiteX21" fmla="*/ 27608 w 267295"/>
                  <a:gd name="connsiteY21" fmla="*/ 162510 h 266667"/>
                  <a:gd name="connsiteX22" fmla="*/ 37647 w 267295"/>
                  <a:gd name="connsiteY22" fmla="*/ 186981 h 266667"/>
                  <a:gd name="connsiteX23" fmla="*/ 28235 w 267295"/>
                  <a:gd name="connsiteY23" fmla="*/ 216471 h 266667"/>
                  <a:gd name="connsiteX24" fmla="*/ 50196 w 267295"/>
                  <a:gd name="connsiteY24" fmla="*/ 238432 h 266667"/>
                  <a:gd name="connsiteX25" fmla="*/ 79687 w 267295"/>
                  <a:gd name="connsiteY25" fmla="*/ 229020 h 266667"/>
                  <a:gd name="connsiteX26" fmla="*/ 104157 w 267295"/>
                  <a:gd name="connsiteY26" fmla="*/ 239060 h 266667"/>
                  <a:gd name="connsiteX27" fmla="*/ 117961 w 267295"/>
                  <a:gd name="connsiteY27" fmla="*/ 266668 h 266667"/>
                  <a:gd name="connsiteX28" fmla="*/ 149334 w 267295"/>
                  <a:gd name="connsiteY28" fmla="*/ 266668 h 266667"/>
                  <a:gd name="connsiteX29" fmla="*/ 163138 w 267295"/>
                  <a:gd name="connsiteY29" fmla="*/ 239060 h 266667"/>
                  <a:gd name="connsiteX30" fmla="*/ 187608 w 267295"/>
                  <a:gd name="connsiteY30" fmla="*/ 229020 h 266667"/>
                  <a:gd name="connsiteX31" fmla="*/ 217099 w 267295"/>
                  <a:gd name="connsiteY31" fmla="*/ 239060 h 266667"/>
                  <a:gd name="connsiteX32" fmla="*/ 239060 w 267295"/>
                  <a:gd name="connsiteY32" fmla="*/ 216471 h 266667"/>
                  <a:gd name="connsiteX33" fmla="*/ 229648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 name="connsiteX38" fmla="*/ 229648 w 267295"/>
                  <a:gd name="connsiteY38" fmla="*/ 7968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7295" h="266667">
                    <a:moveTo>
                      <a:pt x="133648" y="180706"/>
                    </a:moveTo>
                    <a:cubicBezTo>
                      <a:pt x="107294" y="180706"/>
                      <a:pt x="86589" y="159373"/>
                      <a:pt x="86589" y="133647"/>
                    </a:cubicBezTo>
                    <a:cubicBezTo>
                      <a:pt x="86589" y="107294"/>
                      <a:pt x="107922" y="86589"/>
                      <a:pt x="133648" y="86589"/>
                    </a:cubicBezTo>
                    <a:cubicBezTo>
                      <a:pt x="160001" y="86589"/>
                      <a:pt x="180707" y="107922"/>
                      <a:pt x="180707" y="133647"/>
                    </a:cubicBezTo>
                    <a:cubicBezTo>
                      <a:pt x="180707" y="159373"/>
                      <a:pt x="160001" y="180706"/>
                      <a:pt x="133648" y="180706"/>
                    </a:cubicBezTo>
                    <a:lnTo>
                      <a:pt x="133648" y="180706"/>
                    </a:lnTo>
                    <a:close/>
                    <a:moveTo>
                      <a:pt x="229648" y="79687"/>
                    </a:moveTo>
                    <a:lnTo>
                      <a:pt x="239687" y="50196"/>
                    </a:lnTo>
                    <a:lnTo>
                      <a:pt x="217099" y="27608"/>
                    </a:lnTo>
                    <a:lnTo>
                      <a:pt x="187608" y="37647"/>
                    </a:lnTo>
                    <a:cubicBezTo>
                      <a:pt x="180079" y="33255"/>
                      <a:pt x="171295" y="30118"/>
                      <a:pt x="163138" y="27608"/>
                    </a:cubicBezTo>
                    <a:lnTo>
                      <a:pt x="149334" y="0"/>
                    </a:lnTo>
                    <a:lnTo>
                      <a:pt x="117961" y="0"/>
                    </a:lnTo>
                    <a:lnTo>
                      <a:pt x="104157" y="27608"/>
                    </a:lnTo>
                    <a:cubicBezTo>
                      <a:pt x="95373" y="30118"/>
                      <a:pt x="87216" y="33255"/>
                      <a:pt x="79687" y="37647"/>
                    </a:cubicBezTo>
                    <a:lnTo>
                      <a:pt x="50196" y="27608"/>
                    </a:lnTo>
                    <a:lnTo>
                      <a:pt x="28235" y="49569"/>
                    </a:lnTo>
                    <a:lnTo>
                      <a:pt x="37647" y="79059"/>
                    </a:lnTo>
                    <a:cubicBezTo>
                      <a:pt x="33255" y="86589"/>
                      <a:pt x="30118" y="95373"/>
                      <a:pt x="27608" y="103530"/>
                    </a:cubicBezTo>
                    <a:lnTo>
                      <a:pt x="0" y="117334"/>
                    </a:lnTo>
                    <a:lnTo>
                      <a:pt x="0" y="148706"/>
                    </a:lnTo>
                    <a:lnTo>
                      <a:pt x="27608" y="162510"/>
                    </a:lnTo>
                    <a:cubicBezTo>
                      <a:pt x="30118" y="171295"/>
                      <a:pt x="33255" y="179452"/>
                      <a:pt x="37647" y="186981"/>
                    </a:cubicBezTo>
                    <a:lnTo>
                      <a:pt x="28235" y="216471"/>
                    </a:lnTo>
                    <a:lnTo>
                      <a:pt x="50196" y="238432"/>
                    </a:lnTo>
                    <a:lnTo>
                      <a:pt x="79687" y="229020"/>
                    </a:lnTo>
                    <a:cubicBezTo>
                      <a:pt x="87216" y="233413"/>
                      <a:pt x="95373" y="236550"/>
                      <a:pt x="104157" y="239060"/>
                    </a:cubicBezTo>
                    <a:lnTo>
                      <a:pt x="117961" y="266668"/>
                    </a:lnTo>
                    <a:lnTo>
                      <a:pt x="149334" y="266668"/>
                    </a:lnTo>
                    <a:lnTo>
                      <a:pt x="163138" y="239060"/>
                    </a:lnTo>
                    <a:cubicBezTo>
                      <a:pt x="171922" y="236550"/>
                      <a:pt x="180079" y="233413"/>
                      <a:pt x="187608" y="229020"/>
                    </a:cubicBezTo>
                    <a:lnTo>
                      <a:pt x="217099" y="239060"/>
                    </a:lnTo>
                    <a:lnTo>
                      <a:pt x="239060" y="216471"/>
                    </a:lnTo>
                    <a:lnTo>
                      <a:pt x="229648" y="187609"/>
                    </a:lnTo>
                    <a:cubicBezTo>
                      <a:pt x="234040" y="180079"/>
                      <a:pt x="237177" y="171922"/>
                      <a:pt x="239687" y="163138"/>
                    </a:cubicBezTo>
                    <a:lnTo>
                      <a:pt x="267295" y="149334"/>
                    </a:lnTo>
                    <a:lnTo>
                      <a:pt x="267295" y="117961"/>
                    </a:lnTo>
                    <a:lnTo>
                      <a:pt x="239687" y="104157"/>
                    </a:lnTo>
                    <a:cubicBezTo>
                      <a:pt x="237177" y="95373"/>
                      <a:pt x="234040" y="87216"/>
                      <a:pt x="229648" y="79687"/>
                    </a:cubicBezTo>
                    <a:close/>
                  </a:path>
                </a:pathLst>
              </a:custGeom>
              <a:noFill/>
              <a:ln w="12700" cap="flat">
                <a:solidFill>
                  <a:srgbClr val="FFB914"/>
                </a:solidFill>
                <a:prstDash val="solid"/>
                <a:miter/>
              </a:ln>
            </p:spPr>
            <p:txBody>
              <a:bodyPr rtlCol="0" anchor="ctr"/>
              <a:lstStyle/>
              <a:p>
                <a:endParaRPr lang="en-AU"/>
              </a:p>
            </p:txBody>
          </p:sp>
        </p:grpSp>
      </p:grpSp>
      <p:sp>
        <p:nvSpPr>
          <p:cNvPr id="60" name="Content Placeholder 2">
            <a:extLst>
              <a:ext uri="{FF2B5EF4-FFF2-40B4-BE49-F238E27FC236}">
                <a16:creationId xmlns:a16="http://schemas.microsoft.com/office/drawing/2014/main" id="{0593B35E-AE46-4F97-A034-A9C7CF976C77}"/>
              </a:ext>
            </a:extLst>
          </p:cNvPr>
          <p:cNvSpPr txBox="1">
            <a:spLocks/>
          </p:cNvSpPr>
          <p:nvPr/>
        </p:nvSpPr>
        <p:spPr>
          <a:xfrm>
            <a:off x="1254007" y="4012646"/>
            <a:ext cx="9634003"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Overview of the transition phases</a:t>
            </a:r>
          </a:p>
        </p:txBody>
      </p:sp>
      <p:grpSp>
        <p:nvGrpSpPr>
          <p:cNvPr id="33" name="Group 32">
            <a:extLst>
              <a:ext uri="{FF2B5EF4-FFF2-40B4-BE49-F238E27FC236}">
                <a16:creationId xmlns:a16="http://schemas.microsoft.com/office/drawing/2014/main" id="{F3FC72E3-2ABB-41F0-8D51-50BB25ADE2F9}"/>
              </a:ext>
            </a:extLst>
          </p:cNvPr>
          <p:cNvGrpSpPr/>
          <p:nvPr/>
        </p:nvGrpSpPr>
        <p:grpSpPr>
          <a:xfrm>
            <a:off x="612584" y="1852374"/>
            <a:ext cx="603507" cy="602353"/>
            <a:chOff x="1088419" y="2954839"/>
            <a:chExt cx="603507" cy="602353"/>
          </a:xfrm>
        </p:grpSpPr>
        <p:sp>
          <p:nvSpPr>
            <p:cNvPr id="40" name="Oval 39">
              <a:extLst>
                <a:ext uri="{FF2B5EF4-FFF2-40B4-BE49-F238E27FC236}">
                  <a16:creationId xmlns:a16="http://schemas.microsoft.com/office/drawing/2014/main" id="{1D6DEAD7-D33C-45A0-891E-BEAB0D9A82C5}"/>
                </a:ext>
              </a:extLst>
            </p:cNvPr>
            <p:cNvSpPr/>
            <p:nvPr/>
          </p:nvSpPr>
          <p:spPr>
            <a:xfrm>
              <a:off x="1088419" y="2954839"/>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1" name="Graphic 75" descr="Gears">
              <a:extLst>
                <a:ext uri="{FF2B5EF4-FFF2-40B4-BE49-F238E27FC236}">
                  <a16:creationId xmlns:a16="http://schemas.microsoft.com/office/drawing/2014/main" id="{E2C5F59C-0B67-4078-8A68-79B74D36B76E}"/>
                </a:ext>
              </a:extLst>
            </p:cNvPr>
            <p:cNvGrpSpPr/>
            <p:nvPr/>
          </p:nvGrpSpPr>
          <p:grpSpPr>
            <a:xfrm>
              <a:off x="1218608" y="3044813"/>
              <a:ext cx="349057" cy="422402"/>
              <a:chOff x="567057" y="2706991"/>
              <a:chExt cx="409099" cy="495060"/>
            </a:xfrm>
            <a:noFill/>
          </p:grpSpPr>
          <p:sp>
            <p:nvSpPr>
              <p:cNvPr id="42" name="Freeform: Shape 41">
                <a:extLst>
                  <a:ext uri="{FF2B5EF4-FFF2-40B4-BE49-F238E27FC236}">
                    <a16:creationId xmlns:a16="http://schemas.microsoft.com/office/drawing/2014/main" id="{CB864D27-8184-4F3C-BA79-BAAA2A5DD91A}"/>
                  </a:ext>
                </a:extLst>
              </p:cNvPr>
              <p:cNvSpPr/>
              <p:nvPr/>
            </p:nvSpPr>
            <p:spPr>
              <a:xfrm>
                <a:off x="708862" y="2706991"/>
                <a:ext cx="267295" cy="266667"/>
              </a:xfrm>
              <a:custGeom>
                <a:avLst/>
                <a:gdLst>
                  <a:gd name="connsiteX0" fmla="*/ 133648 w 267295"/>
                  <a:gd name="connsiteY0" fmla="*/ 180707 h 266667"/>
                  <a:gd name="connsiteX1" fmla="*/ 86589 w 267295"/>
                  <a:gd name="connsiteY1" fmla="*/ 133648 h 266667"/>
                  <a:gd name="connsiteX2" fmla="*/ 133648 w 267295"/>
                  <a:gd name="connsiteY2" fmla="*/ 86589 h 266667"/>
                  <a:gd name="connsiteX3" fmla="*/ 180707 w 267295"/>
                  <a:gd name="connsiteY3" fmla="*/ 133648 h 266667"/>
                  <a:gd name="connsiteX4" fmla="*/ 133648 w 267295"/>
                  <a:gd name="connsiteY4" fmla="*/ 180707 h 266667"/>
                  <a:gd name="connsiteX5" fmla="*/ 239687 w 267295"/>
                  <a:gd name="connsiteY5" fmla="*/ 104157 h 266667"/>
                  <a:gd name="connsiteX6" fmla="*/ 229648 w 267295"/>
                  <a:gd name="connsiteY6" fmla="*/ 79687 h 266667"/>
                  <a:gd name="connsiteX7" fmla="*/ 239687 w 267295"/>
                  <a:gd name="connsiteY7" fmla="*/ 50196 h 266667"/>
                  <a:gd name="connsiteX8" fmla="*/ 217099 w 267295"/>
                  <a:gd name="connsiteY8" fmla="*/ 27608 h 266667"/>
                  <a:gd name="connsiteX9" fmla="*/ 187609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7608 w 267295"/>
                  <a:gd name="connsiteY16" fmla="*/ 50196 h 266667"/>
                  <a:gd name="connsiteX17" fmla="*/ 37647 w 267295"/>
                  <a:gd name="connsiteY17" fmla="*/ 79687 h 266667"/>
                  <a:gd name="connsiteX18" fmla="*/ 27608 w 267295"/>
                  <a:gd name="connsiteY18" fmla="*/ 104157 h 266667"/>
                  <a:gd name="connsiteX19" fmla="*/ 0 w 267295"/>
                  <a:gd name="connsiteY19" fmla="*/ 117961 h 266667"/>
                  <a:gd name="connsiteX20" fmla="*/ 0 w 267295"/>
                  <a:gd name="connsiteY20" fmla="*/ 149334 h 266667"/>
                  <a:gd name="connsiteX21" fmla="*/ 27608 w 267295"/>
                  <a:gd name="connsiteY21" fmla="*/ 163138 h 266667"/>
                  <a:gd name="connsiteX22" fmla="*/ 37647 w 267295"/>
                  <a:gd name="connsiteY22" fmla="*/ 187609 h 266667"/>
                  <a:gd name="connsiteX23" fmla="*/ 27608 w 267295"/>
                  <a:gd name="connsiteY23" fmla="*/ 217099 h 266667"/>
                  <a:gd name="connsiteX24" fmla="*/ 49569 w 267295"/>
                  <a:gd name="connsiteY24" fmla="*/ 239060 h 266667"/>
                  <a:gd name="connsiteX25" fmla="*/ 79059 w 267295"/>
                  <a:gd name="connsiteY25" fmla="*/ 229020 h 266667"/>
                  <a:gd name="connsiteX26" fmla="*/ 103530 w 267295"/>
                  <a:gd name="connsiteY26" fmla="*/ 239060 h 266667"/>
                  <a:gd name="connsiteX27" fmla="*/ 117334 w 267295"/>
                  <a:gd name="connsiteY27" fmla="*/ 266668 h 266667"/>
                  <a:gd name="connsiteX28" fmla="*/ 148706 w 267295"/>
                  <a:gd name="connsiteY28" fmla="*/ 266668 h 266667"/>
                  <a:gd name="connsiteX29" fmla="*/ 162510 w 267295"/>
                  <a:gd name="connsiteY29" fmla="*/ 239060 h 266667"/>
                  <a:gd name="connsiteX30" fmla="*/ 186981 w 267295"/>
                  <a:gd name="connsiteY30" fmla="*/ 229020 h 266667"/>
                  <a:gd name="connsiteX31" fmla="*/ 216471 w 267295"/>
                  <a:gd name="connsiteY31" fmla="*/ 239060 h 266667"/>
                  <a:gd name="connsiteX32" fmla="*/ 239060 w 267295"/>
                  <a:gd name="connsiteY32" fmla="*/ 217099 h 266667"/>
                  <a:gd name="connsiteX33" fmla="*/ 229020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295" h="266667">
                    <a:moveTo>
                      <a:pt x="133648" y="180707"/>
                    </a:moveTo>
                    <a:cubicBezTo>
                      <a:pt x="107294" y="180707"/>
                      <a:pt x="86589" y="159373"/>
                      <a:pt x="86589" y="133648"/>
                    </a:cubicBezTo>
                    <a:cubicBezTo>
                      <a:pt x="86589" y="107922"/>
                      <a:pt x="107922" y="86589"/>
                      <a:pt x="133648" y="86589"/>
                    </a:cubicBezTo>
                    <a:cubicBezTo>
                      <a:pt x="160001" y="86589"/>
                      <a:pt x="180707" y="107922"/>
                      <a:pt x="180707" y="133648"/>
                    </a:cubicBezTo>
                    <a:cubicBezTo>
                      <a:pt x="180707" y="159373"/>
                      <a:pt x="159373" y="180707"/>
                      <a:pt x="133648" y="180707"/>
                    </a:cubicBezTo>
                    <a:close/>
                    <a:moveTo>
                      <a:pt x="239687" y="104157"/>
                    </a:moveTo>
                    <a:cubicBezTo>
                      <a:pt x="237177" y="95373"/>
                      <a:pt x="234040" y="87216"/>
                      <a:pt x="229648" y="79687"/>
                    </a:cubicBezTo>
                    <a:lnTo>
                      <a:pt x="239687" y="50196"/>
                    </a:lnTo>
                    <a:lnTo>
                      <a:pt x="217099" y="27608"/>
                    </a:lnTo>
                    <a:lnTo>
                      <a:pt x="187609" y="37647"/>
                    </a:lnTo>
                    <a:cubicBezTo>
                      <a:pt x="180079" y="33255"/>
                      <a:pt x="171922" y="30118"/>
                      <a:pt x="163138" y="27608"/>
                    </a:cubicBezTo>
                    <a:lnTo>
                      <a:pt x="149334" y="0"/>
                    </a:lnTo>
                    <a:lnTo>
                      <a:pt x="117961" y="0"/>
                    </a:lnTo>
                    <a:lnTo>
                      <a:pt x="104157" y="27608"/>
                    </a:lnTo>
                    <a:cubicBezTo>
                      <a:pt x="95373" y="30118"/>
                      <a:pt x="87216" y="33255"/>
                      <a:pt x="79687" y="37647"/>
                    </a:cubicBezTo>
                    <a:lnTo>
                      <a:pt x="50196" y="27608"/>
                    </a:lnTo>
                    <a:lnTo>
                      <a:pt x="27608" y="50196"/>
                    </a:lnTo>
                    <a:lnTo>
                      <a:pt x="37647" y="79687"/>
                    </a:lnTo>
                    <a:cubicBezTo>
                      <a:pt x="33255" y="87216"/>
                      <a:pt x="30118" y="95373"/>
                      <a:pt x="27608" y="104157"/>
                    </a:cubicBezTo>
                    <a:lnTo>
                      <a:pt x="0" y="117961"/>
                    </a:lnTo>
                    <a:lnTo>
                      <a:pt x="0" y="149334"/>
                    </a:lnTo>
                    <a:lnTo>
                      <a:pt x="27608" y="163138"/>
                    </a:lnTo>
                    <a:cubicBezTo>
                      <a:pt x="30118" y="171922"/>
                      <a:pt x="33255" y="180079"/>
                      <a:pt x="37647" y="187609"/>
                    </a:cubicBezTo>
                    <a:lnTo>
                      <a:pt x="27608" y="217099"/>
                    </a:lnTo>
                    <a:lnTo>
                      <a:pt x="49569" y="239060"/>
                    </a:lnTo>
                    <a:lnTo>
                      <a:pt x="79059" y="229020"/>
                    </a:lnTo>
                    <a:cubicBezTo>
                      <a:pt x="86589" y="233413"/>
                      <a:pt x="94745" y="236550"/>
                      <a:pt x="103530" y="239060"/>
                    </a:cubicBezTo>
                    <a:lnTo>
                      <a:pt x="117334" y="266668"/>
                    </a:lnTo>
                    <a:lnTo>
                      <a:pt x="148706" y="266668"/>
                    </a:lnTo>
                    <a:lnTo>
                      <a:pt x="162510" y="239060"/>
                    </a:lnTo>
                    <a:cubicBezTo>
                      <a:pt x="171295" y="236550"/>
                      <a:pt x="179452" y="233413"/>
                      <a:pt x="186981" y="229020"/>
                    </a:cubicBezTo>
                    <a:lnTo>
                      <a:pt x="216471" y="239060"/>
                    </a:lnTo>
                    <a:lnTo>
                      <a:pt x="239060" y="217099"/>
                    </a:lnTo>
                    <a:lnTo>
                      <a:pt x="229020" y="187609"/>
                    </a:lnTo>
                    <a:cubicBezTo>
                      <a:pt x="233413" y="180079"/>
                      <a:pt x="237177" y="171295"/>
                      <a:pt x="239687" y="163138"/>
                    </a:cubicBezTo>
                    <a:lnTo>
                      <a:pt x="267295" y="149334"/>
                    </a:lnTo>
                    <a:lnTo>
                      <a:pt x="267295" y="117961"/>
                    </a:lnTo>
                    <a:lnTo>
                      <a:pt x="239687" y="104157"/>
                    </a:lnTo>
                    <a:close/>
                  </a:path>
                </a:pathLst>
              </a:custGeom>
              <a:noFill/>
              <a:ln w="12700" cap="flat">
                <a:solidFill>
                  <a:srgbClr val="7FBB42"/>
                </a:solidFill>
                <a:prstDash val="solid"/>
                <a:miter/>
              </a:ln>
            </p:spPr>
            <p:txBody>
              <a:bodyPr rtlCol="0" anchor="ctr"/>
              <a:lstStyle/>
              <a:p>
                <a:endParaRPr lang="en-AU"/>
              </a:p>
            </p:txBody>
          </p:sp>
          <p:sp>
            <p:nvSpPr>
              <p:cNvPr id="43" name="Freeform: Shape 42">
                <a:extLst>
                  <a:ext uri="{FF2B5EF4-FFF2-40B4-BE49-F238E27FC236}">
                    <a16:creationId xmlns:a16="http://schemas.microsoft.com/office/drawing/2014/main" id="{A5FA1F1C-2FD2-4351-B52B-670C375319B5}"/>
                  </a:ext>
                </a:extLst>
              </p:cNvPr>
              <p:cNvSpPr/>
              <p:nvPr/>
            </p:nvSpPr>
            <p:spPr>
              <a:xfrm>
                <a:off x="567057" y="2935384"/>
                <a:ext cx="267295" cy="266667"/>
              </a:xfrm>
              <a:custGeom>
                <a:avLst/>
                <a:gdLst>
                  <a:gd name="connsiteX0" fmla="*/ 133648 w 267295"/>
                  <a:gd name="connsiteY0" fmla="*/ 180706 h 266667"/>
                  <a:gd name="connsiteX1" fmla="*/ 86589 w 267295"/>
                  <a:gd name="connsiteY1" fmla="*/ 133647 h 266667"/>
                  <a:gd name="connsiteX2" fmla="*/ 133648 w 267295"/>
                  <a:gd name="connsiteY2" fmla="*/ 86589 h 266667"/>
                  <a:gd name="connsiteX3" fmla="*/ 180707 w 267295"/>
                  <a:gd name="connsiteY3" fmla="*/ 133647 h 266667"/>
                  <a:gd name="connsiteX4" fmla="*/ 133648 w 267295"/>
                  <a:gd name="connsiteY4" fmla="*/ 180706 h 266667"/>
                  <a:gd name="connsiteX5" fmla="*/ 133648 w 267295"/>
                  <a:gd name="connsiteY5" fmla="*/ 180706 h 266667"/>
                  <a:gd name="connsiteX6" fmla="*/ 229648 w 267295"/>
                  <a:gd name="connsiteY6" fmla="*/ 79687 h 266667"/>
                  <a:gd name="connsiteX7" fmla="*/ 239687 w 267295"/>
                  <a:gd name="connsiteY7" fmla="*/ 50196 h 266667"/>
                  <a:gd name="connsiteX8" fmla="*/ 217099 w 267295"/>
                  <a:gd name="connsiteY8" fmla="*/ 27608 h 266667"/>
                  <a:gd name="connsiteX9" fmla="*/ 187608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8235 w 267295"/>
                  <a:gd name="connsiteY16" fmla="*/ 49569 h 266667"/>
                  <a:gd name="connsiteX17" fmla="*/ 37647 w 267295"/>
                  <a:gd name="connsiteY17" fmla="*/ 79059 h 266667"/>
                  <a:gd name="connsiteX18" fmla="*/ 27608 w 267295"/>
                  <a:gd name="connsiteY18" fmla="*/ 103530 h 266667"/>
                  <a:gd name="connsiteX19" fmla="*/ 0 w 267295"/>
                  <a:gd name="connsiteY19" fmla="*/ 117334 h 266667"/>
                  <a:gd name="connsiteX20" fmla="*/ 0 w 267295"/>
                  <a:gd name="connsiteY20" fmla="*/ 148706 h 266667"/>
                  <a:gd name="connsiteX21" fmla="*/ 27608 w 267295"/>
                  <a:gd name="connsiteY21" fmla="*/ 162510 h 266667"/>
                  <a:gd name="connsiteX22" fmla="*/ 37647 w 267295"/>
                  <a:gd name="connsiteY22" fmla="*/ 186981 h 266667"/>
                  <a:gd name="connsiteX23" fmla="*/ 28235 w 267295"/>
                  <a:gd name="connsiteY23" fmla="*/ 216471 h 266667"/>
                  <a:gd name="connsiteX24" fmla="*/ 50196 w 267295"/>
                  <a:gd name="connsiteY24" fmla="*/ 238432 h 266667"/>
                  <a:gd name="connsiteX25" fmla="*/ 79687 w 267295"/>
                  <a:gd name="connsiteY25" fmla="*/ 229020 h 266667"/>
                  <a:gd name="connsiteX26" fmla="*/ 104157 w 267295"/>
                  <a:gd name="connsiteY26" fmla="*/ 239060 h 266667"/>
                  <a:gd name="connsiteX27" fmla="*/ 117961 w 267295"/>
                  <a:gd name="connsiteY27" fmla="*/ 266668 h 266667"/>
                  <a:gd name="connsiteX28" fmla="*/ 149334 w 267295"/>
                  <a:gd name="connsiteY28" fmla="*/ 266668 h 266667"/>
                  <a:gd name="connsiteX29" fmla="*/ 163138 w 267295"/>
                  <a:gd name="connsiteY29" fmla="*/ 239060 h 266667"/>
                  <a:gd name="connsiteX30" fmla="*/ 187608 w 267295"/>
                  <a:gd name="connsiteY30" fmla="*/ 229020 h 266667"/>
                  <a:gd name="connsiteX31" fmla="*/ 217099 w 267295"/>
                  <a:gd name="connsiteY31" fmla="*/ 239060 h 266667"/>
                  <a:gd name="connsiteX32" fmla="*/ 239060 w 267295"/>
                  <a:gd name="connsiteY32" fmla="*/ 216471 h 266667"/>
                  <a:gd name="connsiteX33" fmla="*/ 229648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 name="connsiteX38" fmla="*/ 229648 w 267295"/>
                  <a:gd name="connsiteY38" fmla="*/ 7968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7295" h="266667">
                    <a:moveTo>
                      <a:pt x="133648" y="180706"/>
                    </a:moveTo>
                    <a:cubicBezTo>
                      <a:pt x="107294" y="180706"/>
                      <a:pt x="86589" y="159373"/>
                      <a:pt x="86589" y="133647"/>
                    </a:cubicBezTo>
                    <a:cubicBezTo>
                      <a:pt x="86589" y="107294"/>
                      <a:pt x="107922" y="86589"/>
                      <a:pt x="133648" y="86589"/>
                    </a:cubicBezTo>
                    <a:cubicBezTo>
                      <a:pt x="160001" y="86589"/>
                      <a:pt x="180707" y="107922"/>
                      <a:pt x="180707" y="133647"/>
                    </a:cubicBezTo>
                    <a:cubicBezTo>
                      <a:pt x="180707" y="159373"/>
                      <a:pt x="160001" y="180706"/>
                      <a:pt x="133648" y="180706"/>
                    </a:cubicBezTo>
                    <a:lnTo>
                      <a:pt x="133648" y="180706"/>
                    </a:lnTo>
                    <a:close/>
                    <a:moveTo>
                      <a:pt x="229648" y="79687"/>
                    </a:moveTo>
                    <a:lnTo>
                      <a:pt x="239687" y="50196"/>
                    </a:lnTo>
                    <a:lnTo>
                      <a:pt x="217099" y="27608"/>
                    </a:lnTo>
                    <a:lnTo>
                      <a:pt x="187608" y="37647"/>
                    </a:lnTo>
                    <a:cubicBezTo>
                      <a:pt x="180079" y="33255"/>
                      <a:pt x="171295" y="30118"/>
                      <a:pt x="163138" y="27608"/>
                    </a:cubicBezTo>
                    <a:lnTo>
                      <a:pt x="149334" y="0"/>
                    </a:lnTo>
                    <a:lnTo>
                      <a:pt x="117961" y="0"/>
                    </a:lnTo>
                    <a:lnTo>
                      <a:pt x="104157" y="27608"/>
                    </a:lnTo>
                    <a:cubicBezTo>
                      <a:pt x="95373" y="30118"/>
                      <a:pt x="87216" y="33255"/>
                      <a:pt x="79687" y="37647"/>
                    </a:cubicBezTo>
                    <a:lnTo>
                      <a:pt x="50196" y="27608"/>
                    </a:lnTo>
                    <a:lnTo>
                      <a:pt x="28235" y="49569"/>
                    </a:lnTo>
                    <a:lnTo>
                      <a:pt x="37647" y="79059"/>
                    </a:lnTo>
                    <a:cubicBezTo>
                      <a:pt x="33255" y="86589"/>
                      <a:pt x="30118" y="95373"/>
                      <a:pt x="27608" y="103530"/>
                    </a:cubicBezTo>
                    <a:lnTo>
                      <a:pt x="0" y="117334"/>
                    </a:lnTo>
                    <a:lnTo>
                      <a:pt x="0" y="148706"/>
                    </a:lnTo>
                    <a:lnTo>
                      <a:pt x="27608" y="162510"/>
                    </a:lnTo>
                    <a:cubicBezTo>
                      <a:pt x="30118" y="171295"/>
                      <a:pt x="33255" y="179452"/>
                      <a:pt x="37647" y="186981"/>
                    </a:cubicBezTo>
                    <a:lnTo>
                      <a:pt x="28235" y="216471"/>
                    </a:lnTo>
                    <a:lnTo>
                      <a:pt x="50196" y="238432"/>
                    </a:lnTo>
                    <a:lnTo>
                      <a:pt x="79687" y="229020"/>
                    </a:lnTo>
                    <a:cubicBezTo>
                      <a:pt x="87216" y="233413"/>
                      <a:pt x="95373" y="236550"/>
                      <a:pt x="104157" y="239060"/>
                    </a:cubicBezTo>
                    <a:lnTo>
                      <a:pt x="117961" y="266668"/>
                    </a:lnTo>
                    <a:lnTo>
                      <a:pt x="149334" y="266668"/>
                    </a:lnTo>
                    <a:lnTo>
                      <a:pt x="163138" y="239060"/>
                    </a:lnTo>
                    <a:cubicBezTo>
                      <a:pt x="171922" y="236550"/>
                      <a:pt x="180079" y="233413"/>
                      <a:pt x="187608" y="229020"/>
                    </a:cubicBezTo>
                    <a:lnTo>
                      <a:pt x="217099" y="239060"/>
                    </a:lnTo>
                    <a:lnTo>
                      <a:pt x="239060" y="216471"/>
                    </a:lnTo>
                    <a:lnTo>
                      <a:pt x="229648" y="187609"/>
                    </a:lnTo>
                    <a:cubicBezTo>
                      <a:pt x="234040" y="180079"/>
                      <a:pt x="237177" y="171922"/>
                      <a:pt x="239687" y="163138"/>
                    </a:cubicBezTo>
                    <a:lnTo>
                      <a:pt x="267295" y="149334"/>
                    </a:lnTo>
                    <a:lnTo>
                      <a:pt x="267295" y="117961"/>
                    </a:lnTo>
                    <a:lnTo>
                      <a:pt x="239687" y="104157"/>
                    </a:lnTo>
                    <a:cubicBezTo>
                      <a:pt x="237177" y="95373"/>
                      <a:pt x="234040" y="87216"/>
                      <a:pt x="229648" y="79687"/>
                    </a:cubicBezTo>
                    <a:close/>
                  </a:path>
                </a:pathLst>
              </a:custGeom>
              <a:noFill/>
              <a:ln w="12700" cap="flat">
                <a:solidFill>
                  <a:srgbClr val="FFB914"/>
                </a:solidFill>
                <a:prstDash val="solid"/>
                <a:miter/>
              </a:ln>
            </p:spPr>
            <p:txBody>
              <a:bodyPr rtlCol="0" anchor="ctr"/>
              <a:lstStyle/>
              <a:p>
                <a:endParaRPr lang="en-AU"/>
              </a:p>
            </p:txBody>
          </p:sp>
        </p:grpSp>
      </p:grpSp>
      <p:sp>
        <p:nvSpPr>
          <p:cNvPr id="44" name="Content Placeholder 2">
            <a:extLst>
              <a:ext uri="{FF2B5EF4-FFF2-40B4-BE49-F238E27FC236}">
                <a16:creationId xmlns:a16="http://schemas.microsoft.com/office/drawing/2014/main" id="{FB8C5090-9167-41F6-AB00-31983D2968F0}"/>
              </a:ext>
            </a:extLst>
          </p:cNvPr>
          <p:cNvSpPr txBox="1">
            <a:spLocks/>
          </p:cNvSpPr>
          <p:nvPr/>
        </p:nvSpPr>
        <p:spPr>
          <a:xfrm>
            <a:off x="1254007" y="1855928"/>
            <a:ext cx="9634003"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What changes are coming to the Open License program and the key dates</a:t>
            </a:r>
          </a:p>
        </p:txBody>
      </p:sp>
      <p:grpSp>
        <p:nvGrpSpPr>
          <p:cNvPr id="45" name="Group 44">
            <a:extLst>
              <a:ext uri="{FF2B5EF4-FFF2-40B4-BE49-F238E27FC236}">
                <a16:creationId xmlns:a16="http://schemas.microsoft.com/office/drawing/2014/main" id="{20D086A9-BB9D-4D0A-B4EA-4044A5D6E6A8}"/>
              </a:ext>
            </a:extLst>
          </p:cNvPr>
          <p:cNvGrpSpPr/>
          <p:nvPr/>
        </p:nvGrpSpPr>
        <p:grpSpPr>
          <a:xfrm>
            <a:off x="612584" y="4722407"/>
            <a:ext cx="603507" cy="602353"/>
            <a:chOff x="1088419" y="2954839"/>
            <a:chExt cx="603507" cy="602353"/>
          </a:xfrm>
        </p:grpSpPr>
        <p:sp>
          <p:nvSpPr>
            <p:cNvPr id="46" name="Oval 45">
              <a:extLst>
                <a:ext uri="{FF2B5EF4-FFF2-40B4-BE49-F238E27FC236}">
                  <a16:creationId xmlns:a16="http://schemas.microsoft.com/office/drawing/2014/main" id="{8A032A32-53CC-4345-B820-D0981585B863}"/>
                </a:ext>
              </a:extLst>
            </p:cNvPr>
            <p:cNvSpPr/>
            <p:nvPr/>
          </p:nvSpPr>
          <p:spPr>
            <a:xfrm>
              <a:off x="1088419" y="2954839"/>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7" name="Graphic 75" descr="Gears">
              <a:extLst>
                <a:ext uri="{FF2B5EF4-FFF2-40B4-BE49-F238E27FC236}">
                  <a16:creationId xmlns:a16="http://schemas.microsoft.com/office/drawing/2014/main" id="{86BE87A4-1241-4040-ABAB-68229883E1EF}"/>
                </a:ext>
              </a:extLst>
            </p:cNvPr>
            <p:cNvGrpSpPr/>
            <p:nvPr/>
          </p:nvGrpSpPr>
          <p:grpSpPr>
            <a:xfrm>
              <a:off x="1218608" y="3044813"/>
              <a:ext cx="349057" cy="422402"/>
              <a:chOff x="567057" y="2706991"/>
              <a:chExt cx="409099" cy="495060"/>
            </a:xfrm>
            <a:noFill/>
          </p:grpSpPr>
          <p:sp>
            <p:nvSpPr>
              <p:cNvPr id="48" name="Freeform: Shape 47">
                <a:extLst>
                  <a:ext uri="{FF2B5EF4-FFF2-40B4-BE49-F238E27FC236}">
                    <a16:creationId xmlns:a16="http://schemas.microsoft.com/office/drawing/2014/main" id="{96478499-536D-4C8D-A2C6-18FC33265959}"/>
                  </a:ext>
                </a:extLst>
              </p:cNvPr>
              <p:cNvSpPr/>
              <p:nvPr/>
            </p:nvSpPr>
            <p:spPr>
              <a:xfrm>
                <a:off x="708862" y="2706991"/>
                <a:ext cx="267295" cy="266667"/>
              </a:xfrm>
              <a:custGeom>
                <a:avLst/>
                <a:gdLst>
                  <a:gd name="connsiteX0" fmla="*/ 133648 w 267295"/>
                  <a:gd name="connsiteY0" fmla="*/ 180707 h 266667"/>
                  <a:gd name="connsiteX1" fmla="*/ 86589 w 267295"/>
                  <a:gd name="connsiteY1" fmla="*/ 133648 h 266667"/>
                  <a:gd name="connsiteX2" fmla="*/ 133648 w 267295"/>
                  <a:gd name="connsiteY2" fmla="*/ 86589 h 266667"/>
                  <a:gd name="connsiteX3" fmla="*/ 180707 w 267295"/>
                  <a:gd name="connsiteY3" fmla="*/ 133648 h 266667"/>
                  <a:gd name="connsiteX4" fmla="*/ 133648 w 267295"/>
                  <a:gd name="connsiteY4" fmla="*/ 180707 h 266667"/>
                  <a:gd name="connsiteX5" fmla="*/ 239687 w 267295"/>
                  <a:gd name="connsiteY5" fmla="*/ 104157 h 266667"/>
                  <a:gd name="connsiteX6" fmla="*/ 229648 w 267295"/>
                  <a:gd name="connsiteY6" fmla="*/ 79687 h 266667"/>
                  <a:gd name="connsiteX7" fmla="*/ 239687 w 267295"/>
                  <a:gd name="connsiteY7" fmla="*/ 50196 h 266667"/>
                  <a:gd name="connsiteX8" fmla="*/ 217099 w 267295"/>
                  <a:gd name="connsiteY8" fmla="*/ 27608 h 266667"/>
                  <a:gd name="connsiteX9" fmla="*/ 187609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7608 w 267295"/>
                  <a:gd name="connsiteY16" fmla="*/ 50196 h 266667"/>
                  <a:gd name="connsiteX17" fmla="*/ 37647 w 267295"/>
                  <a:gd name="connsiteY17" fmla="*/ 79687 h 266667"/>
                  <a:gd name="connsiteX18" fmla="*/ 27608 w 267295"/>
                  <a:gd name="connsiteY18" fmla="*/ 104157 h 266667"/>
                  <a:gd name="connsiteX19" fmla="*/ 0 w 267295"/>
                  <a:gd name="connsiteY19" fmla="*/ 117961 h 266667"/>
                  <a:gd name="connsiteX20" fmla="*/ 0 w 267295"/>
                  <a:gd name="connsiteY20" fmla="*/ 149334 h 266667"/>
                  <a:gd name="connsiteX21" fmla="*/ 27608 w 267295"/>
                  <a:gd name="connsiteY21" fmla="*/ 163138 h 266667"/>
                  <a:gd name="connsiteX22" fmla="*/ 37647 w 267295"/>
                  <a:gd name="connsiteY22" fmla="*/ 187609 h 266667"/>
                  <a:gd name="connsiteX23" fmla="*/ 27608 w 267295"/>
                  <a:gd name="connsiteY23" fmla="*/ 217099 h 266667"/>
                  <a:gd name="connsiteX24" fmla="*/ 49569 w 267295"/>
                  <a:gd name="connsiteY24" fmla="*/ 239060 h 266667"/>
                  <a:gd name="connsiteX25" fmla="*/ 79059 w 267295"/>
                  <a:gd name="connsiteY25" fmla="*/ 229020 h 266667"/>
                  <a:gd name="connsiteX26" fmla="*/ 103530 w 267295"/>
                  <a:gd name="connsiteY26" fmla="*/ 239060 h 266667"/>
                  <a:gd name="connsiteX27" fmla="*/ 117334 w 267295"/>
                  <a:gd name="connsiteY27" fmla="*/ 266668 h 266667"/>
                  <a:gd name="connsiteX28" fmla="*/ 148706 w 267295"/>
                  <a:gd name="connsiteY28" fmla="*/ 266668 h 266667"/>
                  <a:gd name="connsiteX29" fmla="*/ 162510 w 267295"/>
                  <a:gd name="connsiteY29" fmla="*/ 239060 h 266667"/>
                  <a:gd name="connsiteX30" fmla="*/ 186981 w 267295"/>
                  <a:gd name="connsiteY30" fmla="*/ 229020 h 266667"/>
                  <a:gd name="connsiteX31" fmla="*/ 216471 w 267295"/>
                  <a:gd name="connsiteY31" fmla="*/ 239060 h 266667"/>
                  <a:gd name="connsiteX32" fmla="*/ 239060 w 267295"/>
                  <a:gd name="connsiteY32" fmla="*/ 217099 h 266667"/>
                  <a:gd name="connsiteX33" fmla="*/ 229020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295" h="266667">
                    <a:moveTo>
                      <a:pt x="133648" y="180707"/>
                    </a:moveTo>
                    <a:cubicBezTo>
                      <a:pt x="107294" y="180707"/>
                      <a:pt x="86589" y="159373"/>
                      <a:pt x="86589" y="133648"/>
                    </a:cubicBezTo>
                    <a:cubicBezTo>
                      <a:pt x="86589" y="107922"/>
                      <a:pt x="107922" y="86589"/>
                      <a:pt x="133648" y="86589"/>
                    </a:cubicBezTo>
                    <a:cubicBezTo>
                      <a:pt x="160001" y="86589"/>
                      <a:pt x="180707" y="107922"/>
                      <a:pt x="180707" y="133648"/>
                    </a:cubicBezTo>
                    <a:cubicBezTo>
                      <a:pt x="180707" y="159373"/>
                      <a:pt x="159373" y="180707"/>
                      <a:pt x="133648" y="180707"/>
                    </a:cubicBezTo>
                    <a:close/>
                    <a:moveTo>
                      <a:pt x="239687" y="104157"/>
                    </a:moveTo>
                    <a:cubicBezTo>
                      <a:pt x="237177" y="95373"/>
                      <a:pt x="234040" y="87216"/>
                      <a:pt x="229648" y="79687"/>
                    </a:cubicBezTo>
                    <a:lnTo>
                      <a:pt x="239687" y="50196"/>
                    </a:lnTo>
                    <a:lnTo>
                      <a:pt x="217099" y="27608"/>
                    </a:lnTo>
                    <a:lnTo>
                      <a:pt x="187609" y="37647"/>
                    </a:lnTo>
                    <a:cubicBezTo>
                      <a:pt x="180079" y="33255"/>
                      <a:pt x="171922" y="30118"/>
                      <a:pt x="163138" y="27608"/>
                    </a:cubicBezTo>
                    <a:lnTo>
                      <a:pt x="149334" y="0"/>
                    </a:lnTo>
                    <a:lnTo>
                      <a:pt x="117961" y="0"/>
                    </a:lnTo>
                    <a:lnTo>
                      <a:pt x="104157" y="27608"/>
                    </a:lnTo>
                    <a:cubicBezTo>
                      <a:pt x="95373" y="30118"/>
                      <a:pt x="87216" y="33255"/>
                      <a:pt x="79687" y="37647"/>
                    </a:cubicBezTo>
                    <a:lnTo>
                      <a:pt x="50196" y="27608"/>
                    </a:lnTo>
                    <a:lnTo>
                      <a:pt x="27608" y="50196"/>
                    </a:lnTo>
                    <a:lnTo>
                      <a:pt x="37647" y="79687"/>
                    </a:lnTo>
                    <a:cubicBezTo>
                      <a:pt x="33255" y="87216"/>
                      <a:pt x="30118" y="95373"/>
                      <a:pt x="27608" y="104157"/>
                    </a:cubicBezTo>
                    <a:lnTo>
                      <a:pt x="0" y="117961"/>
                    </a:lnTo>
                    <a:lnTo>
                      <a:pt x="0" y="149334"/>
                    </a:lnTo>
                    <a:lnTo>
                      <a:pt x="27608" y="163138"/>
                    </a:lnTo>
                    <a:cubicBezTo>
                      <a:pt x="30118" y="171922"/>
                      <a:pt x="33255" y="180079"/>
                      <a:pt x="37647" y="187609"/>
                    </a:cubicBezTo>
                    <a:lnTo>
                      <a:pt x="27608" y="217099"/>
                    </a:lnTo>
                    <a:lnTo>
                      <a:pt x="49569" y="239060"/>
                    </a:lnTo>
                    <a:lnTo>
                      <a:pt x="79059" y="229020"/>
                    </a:lnTo>
                    <a:cubicBezTo>
                      <a:pt x="86589" y="233413"/>
                      <a:pt x="94745" y="236550"/>
                      <a:pt x="103530" y="239060"/>
                    </a:cubicBezTo>
                    <a:lnTo>
                      <a:pt x="117334" y="266668"/>
                    </a:lnTo>
                    <a:lnTo>
                      <a:pt x="148706" y="266668"/>
                    </a:lnTo>
                    <a:lnTo>
                      <a:pt x="162510" y="239060"/>
                    </a:lnTo>
                    <a:cubicBezTo>
                      <a:pt x="171295" y="236550"/>
                      <a:pt x="179452" y="233413"/>
                      <a:pt x="186981" y="229020"/>
                    </a:cubicBezTo>
                    <a:lnTo>
                      <a:pt x="216471" y="239060"/>
                    </a:lnTo>
                    <a:lnTo>
                      <a:pt x="239060" y="217099"/>
                    </a:lnTo>
                    <a:lnTo>
                      <a:pt x="229020" y="187609"/>
                    </a:lnTo>
                    <a:cubicBezTo>
                      <a:pt x="233413" y="180079"/>
                      <a:pt x="237177" y="171295"/>
                      <a:pt x="239687" y="163138"/>
                    </a:cubicBezTo>
                    <a:lnTo>
                      <a:pt x="267295" y="149334"/>
                    </a:lnTo>
                    <a:lnTo>
                      <a:pt x="267295" y="117961"/>
                    </a:lnTo>
                    <a:lnTo>
                      <a:pt x="239687" y="104157"/>
                    </a:lnTo>
                    <a:close/>
                  </a:path>
                </a:pathLst>
              </a:custGeom>
              <a:noFill/>
              <a:ln w="12700" cap="flat">
                <a:solidFill>
                  <a:srgbClr val="7FBB42"/>
                </a:solid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FA9B1E13-90FD-41DE-8BD1-9140E071D2E4}"/>
                  </a:ext>
                </a:extLst>
              </p:cNvPr>
              <p:cNvSpPr/>
              <p:nvPr/>
            </p:nvSpPr>
            <p:spPr>
              <a:xfrm>
                <a:off x="567057" y="2935384"/>
                <a:ext cx="267295" cy="266667"/>
              </a:xfrm>
              <a:custGeom>
                <a:avLst/>
                <a:gdLst>
                  <a:gd name="connsiteX0" fmla="*/ 133648 w 267295"/>
                  <a:gd name="connsiteY0" fmla="*/ 180706 h 266667"/>
                  <a:gd name="connsiteX1" fmla="*/ 86589 w 267295"/>
                  <a:gd name="connsiteY1" fmla="*/ 133647 h 266667"/>
                  <a:gd name="connsiteX2" fmla="*/ 133648 w 267295"/>
                  <a:gd name="connsiteY2" fmla="*/ 86589 h 266667"/>
                  <a:gd name="connsiteX3" fmla="*/ 180707 w 267295"/>
                  <a:gd name="connsiteY3" fmla="*/ 133647 h 266667"/>
                  <a:gd name="connsiteX4" fmla="*/ 133648 w 267295"/>
                  <a:gd name="connsiteY4" fmla="*/ 180706 h 266667"/>
                  <a:gd name="connsiteX5" fmla="*/ 133648 w 267295"/>
                  <a:gd name="connsiteY5" fmla="*/ 180706 h 266667"/>
                  <a:gd name="connsiteX6" fmla="*/ 229648 w 267295"/>
                  <a:gd name="connsiteY6" fmla="*/ 79687 h 266667"/>
                  <a:gd name="connsiteX7" fmla="*/ 239687 w 267295"/>
                  <a:gd name="connsiteY7" fmla="*/ 50196 h 266667"/>
                  <a:gd name="connsiteX8" fmla="*/ 217099 w 267295"/>
                  <a:gd name="connsiteY8" fmla="*/ 27608 h 266667"/>
                  <a:gd name="connsiteX9" fmla="*/ 187608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8235 w 267295"/>
                  <a:gd name="connsiteY16" fmla="*/ 49569 h 266667"/>
                  <a:gd name="connsiteX17" fmla="*/ 37647 w 267295"/>
                  <a:gd name="connsiteY17" fmla="*/ 79059 h 266667"/>
                  <a:gd name="connsiteX18" fmla="*/ 27608 w 267295"/>
                  <a:gd name="connsiteY18" fmla="*/ 103530 h 266667"/>
                  <a:gd name="connsiteX19" fmla="*/ 0 w 267295"/>
                  <a:gd name="connsiteY19" fmla="*/ 117334 h 266667"/>
                  <a:gd name="connsiteX20" fmla="*/ 0 w 267295"/>
                  <a:gd name="connsiteY20" fmla="*/ 148706 h 266667"/>
                  <a:gd name="connsiteX21" fmla="*/ 27608 w 267295"/>
                  <a:gd name="connsiteY21" fmla="*/ 162510 h 266667"/>
                  <a:gd name="connsiteX22" fmla="*/ 37647 w 267295"/>
                  <a:gd name="connsiteY22" fmla="*/ 186981 h 266667"/>
                  <a:gd name="connsiteX23" fmla="*/ 28235 w 267295"/>
                  <a:gd name="connsiteY23" fmla="*/ 216471 h 266667"/>
                  <a:gd name="connsiteX24" fmla="*/ 50196 w 267295"/>
                  <a:gd name="connsiteY24" fmla="*/ 238432 h 266667"/>
                  <a:gd name="connsiteX25" fmla="*/ 79687 w 267295"/>
                  <a:gd name="connsiteY25" fmla="*/ 229020 h 266667"/>
                  <a:gd name="connsiteX26" fmla="*/ 104157 w 267295"/>
                  <a:gd name="connsiteY26" fmla="*/ 239060 h 266667"/>
                  <a:gd name="connsiteX27" fmla="*/ 117961 w 267295"/>
                  <a:gd name="connsiteY27" fmla="*/ 266668 h 266667"/>
                  <a:gd name="connsiteX28" fmla="*/ 149334 w 267295"/>
                  <a:gd name="connsiteY28" fmla="*/ 266668 h 266667"/>
                  <a:gd name="connsiteX29" fmla="*/ 163138 w 267295"/>
                  <a:gd name="connsiteY29" fmla="*/ 239060 h 266667"/>
                  <a:gd name="connsiteX30" fmla="*/ 187608 w 267295"/>
                  <a:gd name="connsiteY30" fmla="*/ 229020 h 266667"/>
                  <a:gd name="connsiteX31" fmla="*/ 217099 w 267295"/>
                  <a:gd name="connsiteY31" fmla="*/ 239060 h 266667"/>
                  <a:gd name="connsiteX32" fmla="*/ 239060 w 267295"/>
                  <a:gd name="connsiteY32" fmla="*/ 216471 h 266667"/>
                  <a:gd name="connsiteX33" fmla="*/ 229648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 name="connsiteX38" fmla="*/ 229648 w 267295"/>
                  <a:gd name="connsiteY38" fmla="*/ 7968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7295" h="266667">
                    <a:moveTo>
                      <a:pt x="133648" y="180706"/>
                    </a:moveTo>
                    <a:cubicBezTo>
                      <a:pt x="107294" y="180706"/>
                      <a:pt x="86589" y="159373"/>
                      <a:pt x="86589" y="133647"/>
                    </a:cubicBezTo>
                    <a:cubicBezTo>
                      <a:pt x="86589" y="107294"/>
                      <a:pt x="107922" y="86589"/>
                      <a:pt x="133648" y="86589"/>
                    </a:cubicBezTo>
                    <a:cubicBezTo>
                      <a:pt x="160001" y="86589"/>
                      <a:pt x="180707" y="107922"/>
                      <a:pt x="180707" y="133647"/>
                    </a:cubicBezTo>
                    <a:cubicBezTo>
                      <a:pt x="180707" y="159373"/>
                      <a:pt x="160001" y="180706"/>
                      <a:pt x="133648" y="180706"/>
                    </a:cubicBezTo>
                    <a:lnTo>
                      <a:pt x="133648" y="180706"/>
                    </a:lnTo>
                    <a:close/>
                    <a:moveTo>
                      <a:pt x="229648" y="79687"/>
                    </a:moveTo>
                    <a:lnTo>
                      <a:pt x="239687" y="50196"/>
                    </a:lnTo>
                    <a:lnTo>
                      <a:pt x="217099" y="27608"/>
                    </a:lnTo>
                    <a:lnTo>
                      <a:pt x="187608" y="37647"/>
                    </a:lnTo>
                    <a:cubicBezTo>
                      <a:pt x="180079" y="33255"/>
                      <a:pt x="171295" y="30118"/>
                      <a:pt x="163138" y="27608"/>
                    </a:cubicBezTo>
                    <a:lnTo>
                      <a:pt x="149334" y="0"/>
                    </a:lnTo>
                    <a:lnTo>
                      <a:pt x="117961" y="0"/>
                    </a:lnTo>
                    <a:lnTo>
                      <a:pt x="104157" y="27608"/>
                    </a:lnTo>
                    <a:cubicBezTo>
                      <a:pt x="95373" y="30118"/>
                      <a:pt x="87216" y="33255"/>
                      <a:pt x="79687" y="37647"/>
                    </a:cubicBezTo>
                    <a:lnTo>
                      <a:pt x="50196" y="27608"/>
                    </a:lnTo>
                    <a:lnTo>
                      <a:pt x="28235" y="49569"/>
                    </a:lnTo>
                    <a:lnTo>
                      <a:pt x="37647" y="79059"/>
                    </a:lnTo>
                    <a:cubicBezTo>
                      <a:pt x="33255" y="86589"/>
                      <a:pt x="30118" y="95373"/>
                      <a:pt x="27608" y="103530"/>
                    </a:cubicBezTo>
                    <a:lnTo>
                      <a:pt x="0" y="117334"/>
                    </a:lnTo>
                    <a:lnTo>
                      <a:pt x="0" y="148706"/>
                    </a:lnTo>
                    <a:lnTo>
                      <a:pt x="27608" y="162510"/>
                    </a:lnTo>
                    <a:cubicBezTo>
                      <a:pt x="30118" y="171295"/>
                      <a:pt x="33255" y="179452"/>
                      <a:pt x="37647" y="186981"/>
                    </a:cubicBezTo>
                    <a:lnTo>
                      <a:pt x="28235" y="216471"/>
                    </a:lnTo>
                    <a:lnTo>
                      <a:pt x="50196" y="238432"/>
                    </a:lnTo>
                    <a:lnTo>
                      <a:pt x="79687" y="229020"/>
                    </a:lnTo>
                    <a:cubicBezTo>
                      <a:pt x="87216" y="233413"/>
                      <a:pt x="95373" y="236550"/>
                      <a:pt x="104157" y="239060"/>
                    </a:cubicBezTo>
                    <a:lnTo>
                      <a:pt x="117961" y="266668"/>
                    </a:lnTo>
                    <a:lnTo>
                      <a:pt x="149334" y="266668"/>
                    </a:lnTo>
                    <a:lnTo>
                      <a:pt x="163138" y="239060"/>
                    </a:lnTo>
                    <a:cubicBezTo>
                      <a:pt x="171922" y="236550"/>
                      <a:pt x="180079" y="233413"/>
                      <a:pt x="187608" y="229020"/>
                    </a:cubicBezTo>
                    <a:lnTo>
                      <a:pt x="217099" y="239060"/>
                    </a:lnTo>
                    <a:lnTo>
                      <a:pt x="239060" y="216471"/>
                    </a:lnTo>
                    <a:lnTo>
                      <a:pt x="229648" y="187609"/>
                    </a:lnTo>
                    <a:cubicBezTo>
                      <a:pt x="234040" y="180079"/>
                      <a:pt x="237177" y="171922"/>
                      <a:pt x="239687" y="163138"/>
                    </a:cubicBezTo>
                    <a:lnTo>
                      <a:pt x="267295" y="149334"/>
                    </a:lnTo>
                    <a:lnTo>
                      <a:pt x="267295" y="117961"/>
                    </a:lnTo>
                    <a:lnTo>
                      <a:pt x="239687" y="104157"/>
                    </a:lnTo>
                    <a:cubicBezTo>
                      <a:pt x="237177" y="95373"/>
                      <a:pt x="234040" y="87216"/>
                      <a:pt x="229648" y="79687"/>
                    </a:cubicBezTo>
                    <a:close/>
                  </a:path>
                </a:pathLst>
              </a:custGeom>
              <a:noFill/>
              <a:ln w="12700" cap="flat">
                <a:solidFill>
                  <a:srgbClr val="FFB914"/>
                </a:solidFill>
                <a:prstDash val="solid"/>
                <a:miter/>
              </a:ln>
            </p:spPr>
            <p:txBody>
              <a:bodyPr rtlCol="0" anchor="ctr"/>
              <a:lstStyle/>
              <a:p>
                <a:endParaRPr lang="en-AU"/>
              </a:p>
            </p:txBody>
          </p:sp>
        </p:grpSp>
      </p:grpSp>
      <p:sp>
        <p:nvSpPr>
          <p:cNvPr id="50" name="Content Placeholder 2">
            <a:extLst>
              <a:ext uri="{FF2B5EF4-FFF2-40B4-BE49-F238E27FC236}">
                <a16:creationId xmlns:a16="http://schemas.microsoft.com/office/drawing/2014/main" id="{12397149-5947-4B23-947F-E50429533ABA}"/>
              </a:ext>
            </a:extLst>
          </p:cNvPr>
          <p:cNvSpPr txBox="1">
            <a:spLocks/>
          </p:cNvSpPr>
          <p:nvPr/>
        </p:nvSpPr>
        <p:spPr>
          <a:xfrm>
            <a:off x="1254007" y="4725961"/>
            <a:ext cx="9634003"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Segoe UI Light" panose="020B0502040204020203" pitchFamily="34" charset="0"/>
                <a:cs typeface="Segoe UI Light" panose="020B0502040204020203" pitchFamily="34" charset="0"/>
              </a:rPr>
              <a:t>Mapping cheat sheet, Open License transitions</a:t>
            </a:r>
            <a:endParaRPr lang="en-AU" sz="1800" dirty="0">
              <a:latin typeface="Segoe UI Light" panose="020B0502040204020203" pitchFamily="34" charset="0"/>
              <a:cs typeface="Segoe UI Light" panose="020B0502040204020203" pitchFamily="34" charset="0"/>
            </a:endParaRPr>
          </a:p>
        </p:txBody>
      </p:sp>
      <p:grpSp>
        <p:nvGrpSpPr>
          <p:cNvPr id="51" name="Group 50">
            <a:extLst>
              <a:ext uri="{FF2B5EF4-FFF2-40B4-BE49-F238E27FC236}">
                <a16:creationId xmlns:a16="http://schemas.microsoft.com/office/drawing/2014/main" id="{E3405CD6-BED1-4D43-B2FA-C33986EBD19C}"/>
              </a:ext>
            </a:extLst>
          </p:cNvPr>
          <p:cNvGrpSpPr/>
          <p:nvPr/>
        </p:nvGrpSpPr>
        <p:grpSpPr>
          <a:xfrm>
            <a:off x="612584" y="5435722"/>
            <a:ext cx="603507" cy="602353"/>
            <a:chOff x="1088419" y="2954839"/>
            <a:chExt cx="603507" cy="602353"/>
          </a:xfrm>
        </p:grpSpPr>
        <p:sp>
          <p:nvSpPr>
            <p:cNvPr id="61" name="Oval 60">
              <a:extLst>
                <a:ext uri="{FF2B5EF4-FFF2-40B4-BE49-F238E27FC236}">
                  <a16:creationId xmlns:a16="http://schemas.microsoft.com/office/drawing/2014/main" id="{EFC1AEAA-7A59-4829-B752-DEF2B8B02B17}"/>
                </a:ext>
              </a:extLst>
            </p:cNvPr>
            <p:cNvSpPr/>
            <p:nvPr/>
          </p:nvSpPr>
          <p:spPr>
            <a:xfrm>
              <a:off x="1088419" y="2954839"/>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62" name="Graphic 75" descr="Gears">
              <a:extLst>
                <a:ext uri="{FF2B5EF4-FFF2-40B4-BE49-F238E27FC236}">
                  <a16:creationId xmlns:a16="http://schemas.microsoft.com/office/drawing/2014/main" id="{CD302E94-99A1-4BD8-977A-4B23501E2579}"/>
                </a:ext>
              </a:extLst>
            </p:cNvPr>
            <p:cNvGrpSpPr/>
            <p:nvPr/>
          </p:nvGrpSpPr>
          <p:grpSpPr>
            <a:xfrm>
              <a:off x="1218608" y="3044813"/>
              <a:ext cx="349057" cy="422402"/>
              <a:chOff x="567057" y="2706991"/>
              <a:chExt cx="409099" cy="495060"/>
            </a:xfrm>
            <a:noFill/>
          </p:grpSpPr>
          <p:sp>
            <p:nvSpPr>
              <p:cNvPr id="63" name="Freeform: Shape 62">
                <a:extLst>
                  <a:ext uri="{FF2B5EF4-FFF2-40B4-BE49-F238E27FC236}">
                    <a16:creationId xmlns:a16="http://schemas.microsoft.com/office/drawing/2014/main" id="{4540DEEC-89DF-4805-8275-DDCB706790AB}"/>
                  </a:ext>
                </a:extLst>
              </p:cNvPr>
              <p:cNvSpPr/>
              <p:nvPr/>
            </p:nvSpPr>
            <p:spPr>
              <a:xfrm>
                <a:off x="708862" y="2706991"/>
                <a:ext cx="267295" cy="266667"/>
              </a:xfrm>
              <a:custGeom>
                <a:avLst/>
                <a:gdLst>
                  <a:gd name="connsiteX0" fmla="*/ 133648 w 267295"/>
                  <a:gd name="connsiteY0" fmla="*/ 180707 h 266667"/>
                  <a:gd name="connsiteX1" fmla="*/ 86589 w 267295"/>
                  <a:gd name="connsiteY1" fmla="*/ 133648 h 266667"/>
                  <a:gd name="connsiteX2" fmla="*/ 133648 w 267295"/>
                  <a:gd name="connsiteY2" fmla="*/ 86589 h 266667"/>
                  <a:gd name="connsiteX3" fmla="*/ 180707 w 267295"/>
                  <a:gd name="connsiteY3" fmla="*/ 133648 h 266667"/>
                  <a:gd name="connsiteX4" fmla="*/ 133648 w 267295"/>
                  <a:gd name="connsiteY4" fmla="*/ 180707 h 266667"/>
                  <a:gd name="connsiteX5" fmla="*/ 239687 w 267295"/>
                  <a:gd name="connsiteY5" fmla="*/ 104157 h 266667"/>
                  <a:gd name="connsiteX6" fmla="*/ 229648 w 267295"/>
                  <a:gd name="connsiteY6" fmla="*/ 79687 h 266667"/>
                  <a:gd name="connsiteX7" fmla="*/ 239687 w 267295"/>
                  <a:gd name="connsiteY7" fmla="*/ 50196 h 266667"/>
                  <a:gd name="connsiteX8" fmla="*/ 217099 w 267295"/>
                  <a:gd name="connsiteY8" fmla="*/ 27608 h 266667"/>
                  <a:gd name="connsiteX9" fmla="*/ 187609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7608 w 267295"/>
                  <a:gd name="connsiteY16" fmla="*/ 50196 h 266667"/>
                  <a:gd name="connsiteX17" fmla="*/ 37647 w 267295"/>
                  <a:gd name="connsiteY17" fmla="*/ 79687 h 266667"/>
                  <a:gd name="connsiteX18" fmla="*/ 27608 w 267295"/>
                  <a:gd name="connsiteY18" fmla="*/ 104157 h 266667"/>
                  <a:gd name="connsiteX19" fmla="*/ 0 w 267295"/>
                  <a:gd name="connsiteY19" fmla="*/ 117961 h 266667"/>
                  <a:gd name="connsiteX20" fmla="*/ 0 w 267295"/>
                  <a:gd name="connsiteY20" fmla="*/ 149334 h 266667"/>
                  <a:gd name="connsiteX21" fmla="*/ 27608 w 267295"/>
                  <a:gd name="connsiteY21" fmla="*/ 163138 h 266667"/>
                  <a:gd name="connsiteX22" fmla="*/ 37647 w 267295"/>
                  <a:gd name="connsiteY22" fmla="*/ 187609 h 266667"/>
                  <a:gd name="connsiteX23" fmla="*/ 27608 w 267295"/>
                  <a:gd name="connsiteY23" fmla="*/ 217099 h 266667"/>
                  <a:gd name="connsiteX24" fmla="*/ 49569 w 267295"/>
                  <a:gd name="connsiteY24" fmla="*/ 239060 h 266667"/>
                  <a:gd name="connsiteX25" fmla="*/ 79059 w 267295"/>
                  <a:gd name="connsiteY25" fmla="*/ 229020 h 266667"/>
                  <a:gd name="connsiteX26" fmla="*/ 103530 w 267295"/>
                  <a:gd name="connsiteY26" fmla="*/ 239060 h 266667"/>
                  <a:gd name="connsiteX27" fmla="*/ 117334 w 267295"/>
                  <a:gd name="connsiteY27" fmla="*/ 266668 h 266667"/>
                  <a:gd name="connsiteX28" fmla="*/ 148706 w 267295"/>
                  <a:gd name="connsiteY28" fmla="*/ 266668 h 266667"/>
                  <a:gd name="connsiteX29" fmla="*/ 162510 w 267295"/>
                  <a:gd name="connsiteY29" fmla="*/ 239060 h 266667"/>
                  <a:gd name="connsiteX30" fmla="*/ 186981 w 267295"/>
                  <a:gd name="connsiteY30" fmla="*/ 229020 h 266667"/>
                  <a:gd name="connsiteX31" fmla="*/ 216471 w 267295"/>
                  <a:gd name="connsiteY31" fmla="*/ 239060 h 266667"/>
                  <a:gd name="connsiteX32" fmla="*/ 239060 w 267295"/>
                  <a:gd name="connsiteY32" fmla="*/ 217099 h 266667"/>
                  <a:gd name="connsiteX33" fmla="*/ 229020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295" h="266667">
                    <a:moveTo>
                      <a:pt x="133648" y="180707"/>
                    </a:moveTo>
                    <a:cubicBezTo>
                      <a:pt x="107294" y="180707"/>
                      <a:pt x="86589" y="159373"/>
                      <a:pt x="86589" y="133648"/>
                    </a:cubicBezTo>
                    <a:cubicBezTo>
                      <a:pt x="86589" y="107922"/>
                      <a:pt x="107922" y="86589"/>
                      <a:pt x="133648" y="86589"/>
                    </a:cubicBezTo>
                    <a:cubicBezTo>
                      <a:pt x="160001" y="86589"/>
                      <a:pt x="180707" y="107922"/>
                      <a:pt x="180707" y="133648"/>
                    </a:cubicBezTo>
                    <a:cubicBezTo>
                      <a:pt x="180707" y="159373"/>
                      <a:pt x="159373" y="180707"/>
                      <a:pt x="133648" y="180707"/>
                    </a:cubicBezTo>
                    <a:close/>
                    <a:moveTo>
                      <a:pt x="239687" y="104157"/>
                    </a:moveTo>
                    <a:cubicBezTo>
                      <a:pt x="237177" y="95373"/>
                      <a:pt x="234040" y="87216"/>
                      <a:pt x="229648" y="79687"/>
                    </a:cubicBezTo>
                    <a:lnTo>
                      <a:pt x="239687" y="50196"/>
                    </a:lnTo>
                    <a:lnTo>
                      <a:pt x="217099" y="27608"/>
                    </a:lnTo>
                    <a:lnTo>
                      <a:pt x="187609" y="37647"/>
                    </a:lnTo>
                    <a:cubicBezTo>
                      <a:pt x="180079" y="33255"/>
                      <a:pt x="171922" y="30118"/>
                      <a:pt x="163138" y="27608"/>
                    </a:cubicBezTo>
                    <a:lnTo>
                      <a:pt x="149334" y="0"/>
                    </a:lnTo>
                    <a:lnTo>
                      <a:pt x="117961" y="0"/>
                    </a:lnTo>
                    <a:lnTo>
                      <a:pt x="104157" y="27608"/>
                    </a:lnTo>
                    <a:cubicBezTo>
                      <a:pt x="95373" y="30118"/>
                      <a:pt x="87216" y="33255"/>
                      <a:pt x="79687" y="37647"/>
                    </a:cubicBezTo>
                    <a:lnTo>
                      <a:pt x="50196" y="27608"/>
                    </a:lnTo>
                    <a:lnTo>
                      <a:pt x="27608" y="50196"/>
                    </a:lnTo>
                    <a:lnTo>
                      <a:pt x="37647" y="79687"/>
                    </a:lnTo>
                    <a:cubicBezTo>
                      <a:pt x="33255" y="87216"/>
                      <a:pt x="30118" y="95373"/>
                      <a:pt x="27608" y="104157"/>
                    </a:cubicBezTo>
                    <a:lnTo>
                      <a:pt x="0" y="117961"/>
                    </a:lnTo>
                    <a:lnTo>
                      <a:pt x="0" y="149334"/>
                    </a:lnTo>
                    <a:lnTo>
                      <a:pt x="27608" y="163138"/>
                    </a:lnTo>
                    <a:cubicBezTo>
                      <a:pt x="30118" y="171922"/>
                      <a:pt x="33255" y="180079"/>
                      <a:pt x="37647" y="187609"/>
                    </a:cubicBezTo>
                    <a:lnTo>
                      <a:pt x="27608" y="217099"/>
                    </a:lnTo>
                    <a:lnTo>
                      <a:pt x="49569" y="239060"/>
                    </a:lnTo>
                    <a:lnTo>
                      <a:pt x="79059" y="229020"/>
                    </a:lnTo>
                    <a:cubicBezTo>
                      <a:pt x="86589" y="233413"/>
                      <a:pt x="94745" y="236550"/>
                      <a:pt x="103530" y="239060"/>
                    </a:cubicBezTo>
                    <a:lnTo>
                      <a:pt x="117334" y="266668"/>
                    </a:lnTo>
                    <a:lnTo>
                      <a:pt x="148706" y="266668"/>
                    </a:lnTo>
                    <a:lnTo>
                      <a:pt x="162510" y="239060"/>
                    </a:lnTo>
                    <a:cubicBezTo>
                      <a:pt x="171295" y="236550"/>
                      <a:pt x="179452" y="233413"/>
                      <a:pt x="186981" y="229020"/>
                    </a:cubicBezTo>
                    <a:lnTo>
                      <a:pt x="216471" y="239060"/>
                    </a:lnTo>
                    <a:lnTo>
                      <a:pt x="239060" y="217099"/>
                    </a:lnTo>
                    <a:lnTo>
                      <a:pt x="229020" y="187609"/>
                    </a:lnTo>
                    <a:cubicBezTo>
                      <a:pt x="233413" y="180079"/>
                      <a:pt x="237177" y="171295"/>
                      <a:pt x="239687" y="163138"/>
                    </a:cubicBezTo>
                    <a:lnTo>
                      <a:pt x="267295" y="149334"/>
                    </a:lnTo>
                    <a:lnTo>
                      <a:pt x="267295" y="117961"/>
                    </a:lnTo>
                    <a:lnTo>
                      <a:pt x="239687" y="104157"/>
                    </a:lnTo>
                    <a:close/>
                  </a:path>
                </a:pathLst>
              </a:custGeom>
              <a:noFill/>
              <a:ln w="12700" cap="flat">
                <a:solidFill>
                  <a:srgbClr val="7FBB42"/>
                </a:solid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A24582F4-7B1F-4DDA-9131-5782CBBF4353}"/>
                  </a:ext>
                </a:extLst>
              </p:cNvPr>
              <p:cNvSpPr/>
              <p:nvPr/>
            </p:nvSpPr>
            <p:spPr>
              <a:xfrm>
                <a:off x="567057" y="2935384"/>
                <a:ext cx="267295" cy="266667"/>
              </a:xfrm>
              <a:custGeom>
                <a:avLst/>
                <a:gdLst>
                  <a:gd name="connsiteX0" fmla="*/ 133648 w 267295"/>
                  <a:gd name="connsiteY0" fmla="*/ 180706 h 266667"/>
                  <a:gd name="connsiteX1" fmla="*/ 86589 w 267295"/>
                  <a:gd name="connsiteY1" fmla="*/ 133647 h 266667"/>
                  <a:gd name="connsiteX2" fmla="*/ 133648 w 267295"/>
                  <a:gd name="connsiteY2" fmla="*/ 86589 h 266667"/>
                  <a:gd name="connsiteX3" fmla="*/ 180707 w 267295"/>
                  <a:gd name="connsiteY3" fmla="*/ 133647 h 266667"/>
                  <a:gd name="connsiteX4" fmla="*/ 133648 w 267295"/>
                  <a:gd name="connsiteY4" fmla="*/ 180706 h 266667"/>
                  <a:gd name="connsiteX5" fmla="*/ 133648 w 267295"/>
                  <a:gd name="connsiteY5" fmla="*/ 180706 h 266667"/>
                  <a:gd name="connsiteX6" fmla="*/ 229648 w 267295"/>
                  <a:gd name="connsiteY6" fmla="*/ 79687 h 266667"/>
                  <a:gd name="connsiteX7" fmla="*/ 239687 w 267295"/>
                  <a:gd name="connsiteY7" fmla="*/ 50196 h 266667"/>
                  <a:gd name="connsiteX8" fmla="*/ 217099 w 267295"/>
                  <a:gd name="connsiteY8" fmla="*/ 27608 h 266667"/>
                  <a:gd name="connsiteX9" fmla="*/ 187608 w 267295"/>
                  <a:gd name="connsiteY9" fmla="*/ 37647 h 266667"/>
                  <a:gd name="connsiteX10" fmla="*/ 163138 w 267295"/>
                  <a:gd name="connsiteY10" fmla="*/ 27608 h 266667"/>
                  <a:gd name="connsiteX11" fmla="*/ 149334 w 267295"/>
                  <a:gd name="connsiteY11" fmla="*/ 0 h 266667"/>
                  <a:gd name="connsiteX12" fmla="*/ 117961 w 267295"/>
                  <a:gd name="connsiteY12" fmla="*/ 0 h 266667"/>
                  <a:gd name="connsiteX13" fmla="*/ 104157 w 267295"/>
                  <a:gd name="connsiteY13" fmla="*/ 27608 h 266667"/>
                  <a:gd name="connsiteX14" fmla="*/ 79687 w 267295"/>
                  <a:gd name="connsiteY14" fmla="*/ 37647 h 266667"/>
                  <a:gd name="connsiteX15" fmla="*/ 50196 w 267295"/>
                  <a:gd name="connsiteY15" fmla="*/ 27608 h 266667"/>
                  <a:gd name="connsiteX16" fmla="*/ 28235 w 267295"/>
                  <a:gd name="connsiteY16" fmla="*/ 49569 h 266667"/>
                  <a:gd name="connsiteX17" fmla="*/ 37647 w 267295"/>
                  <a:gd name="connsiteY17" fmla="*/ 79059 h 266667"/>
                  <a:gd name="connsiteX18" fmla="*/ 27608 w 267295"/>
                  <a:gd name="connsiteY18" fmla="*/ 103530 h 266667"/>
                  <a:gd name="connsiteX19" fmla="*/ 0 w 267295"/>
                  <a:gd name="connsiteY19" fmla="*/ 117334 h 266667"/>
                  <a:gd name="connsiteX20" fmla="*/ 0 w 267295"/>
                  <a:gd name="connsiteY20" fmla="*/ 148706 h 266667"/>
                  <a:gd name="connsiteX21" fmla="*/ 27608 w 267295"/>
                  <a:gd name="connsiteY21" fmla="*/ 162510 h 266667"/>
                  <a:gd name="connsiteX22" fmla="*/ 37647 w 267295"/>
                  <a:gd name="connsiteY22" fmla="*/ 186981 h 266667"/>
                  <a:gd name="connsiteX23" fmla="*/ 28235 w 267295"/>
                  <a:gd name="connsiteY23" fmla="*/ 216471 h 266667"/>
                  <a:gd name="connsiteX24" fmla="*/ 50196 w 267295"/>
                  <a:gd name="connsiteY24" fmla="*/ 238432 h 266667"/>
                  <a:gd name="connsiteX25" fmla="*/ 79687 w 267295"/>
                  <a:gd name="connsiteY25" fmla="*/ 229020 h 266667"/>
                  <a:gd name="connsiteX26" fmla="*/ 104157 w 267295"/>
                  <a:gd name="connsiteY26" fmla="*/ 239060 h 266667"/>
                  <a:gd name="connsiteX27" fmla="*/ 117961 w 267295"/>
                  <a:gd name="connsiteY27" fmla="*/ 266668 h 266667"/>
                  <a:gd name="connsiteX28" fmla="*/ 149334 w 267295"/>
                  <a:gd name="connsiteY28" fmla="*/ 266668 h 266667"/>
                  <a:gd name="connsiteX29" fmla="*/ 163138 w 267295"/>
                  <a:gd name="connsiteY29" fmla="*/ 239060 h 266667"/>
                  <a:gd name="connsiteX30" fmla="*/ 187608 w 267295"/>
                  <a:gd name="connsiteY30" fmla="*/ 229020 h 266667"/>
                  <a:gd name="connsiteX31" fmla="*/ 217099 w 267295"/>
                  <a:gd name="connsiteY31" fmla="*/ 239060 h 266667"/>
                  <a:gd name="connsiteX32" fmla="*/ 239060 w 267295"/>
                  <a:gd name="connsiteY32" fmla="*/ 216471 h 266667"/>
                  <a:gd name="connsiteX33" fmla="*/ 229648 w 267295"/>
                  <a:gd name="connsiteY33" fmla="*/ 187609 h 266667"/>
                  <a:gd name="connsiteX34" fmla="*/ 239687 w 267295"/>
                  <a:gd name="connsiteY34" fmla="*/ 163138 h 266667"/>
                  <a:gd name="connsiteX35" fmla="*/ 267295 w 267295"/>
                  <a:gd name="connsiteY35" fmla="*/ 149334 h 266667"/>
                  <a:gd name="connsiteX36" fmla="*/ 267295 w 267295"/>
                  <a:gd name="connsiteY36" fmla="*/ 117961 h 266667"/>
                  <a:gd name="connsiteX37" fmla="*/ 239687 w 267295"/>
                  <a:gd name="connsiteY37" fmla="*/ 104157 h 266667"/>
                  <a:gd name="connsiteX38" fmla="*/ 229648 w 267295"/>
                  <a:gd name="connsiteY38" fmla="*/ 79687 h 26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7295" h="266667">
                    <a:moveTo>
                      <a:pt x="133648" y="180706"/>
                    </a:moveTo>
                    <a:cubicBezTo>
                      <a:pt x="107294" y="180706"/>
                      <a:pt x="86589" y="159373"/>
                      <a:pt x="86589" y="133647"/>
                    </a:cubicBezTo>
                    <a:cubicBezTo>
                      <a:pt x="86589" y="107294"/>
                      <a:pt x="107922" y="86589"/>
                      <a:pt x="133648" y="86589"/>
                    </a:cubicBezTo>
                    <a:cubicBezTo>
                      <a:pt x="160001" y="86589"/>
                      <a:pt x="180707" y="107922"/>
                      <a:pt x="180707" y="133647"/>
                    </a:cubicBezTo>
                    <a:cubicBezTo>
                      <a:pt x="180707" y="159373"/>
                      <a:pt x="160001" y="180706"/>
                      <a:pt x="133648" y="180706"/>
                    </a:cubicBezTo>
                    <a:lnTo>
                      <a:pt x="133648" y="180706"/>
                    </a:lnTo>
                    <a:close/>
                    <a:moveTo>
                      <a:pt x="229648" y="79687"/>
                    </a:moveTo>
                    <a:lnTo>
                      <a:pt x="239687" y="50196"/>
                    </a:lnTo>
                    <a:lnTo>
                      <a:pt x="217099" y="27608"/>
                    </a:lnTo>
                    <a:lnTo>
                      <a:pt x="187608" y="37647"/>
                    </a:lnTo>
                    <a:cubicBezTo>
                      <a:pt x="180079" y="33255"/>
                      <a:pt x="171295" y="30118"/>
                      <a:pt x="163138" y="27608"/>
                    </a:cubicBezTo>
                    <a:lnTo>
                      <a:pt x="149334" y="0"/>
                    </a:lnTo>
                    <a:lnTo>
                      <a:pt x="117961" y="0"/>
                    </a:lnTo>
                    <a:lnTo>
                      <a:pt x="104157" y="27608"/>
                    </a:lnTo>
                    <a:cubicBezTo>
                      <a:pt x="95373" y="30118"/>
                      <a:pt x="87216" y="33255"/>
                      <a:pt x="79687" y="37647"/>
                    </a:cubicBezTo>
                    <a:lnTo>
                      <a:pt x="50196" y="27608"/>
                    </a:lnTo>
                    <a:lnTo>
                      <a:pt x="28235" y="49569"/>
                    </a:lnTo>
                    <a:lnTo>
                      <a:pt x="37647" y="79059"/>
                    </a:lnTo>
                    <a:cubicBezTo>
                      <a:pt x="33255" y="86589"/>
                      <a:pt x="30118" y="95373"/>
                      <a:pt x="27608" y="103530"/>
                    </a:cubicBezTo>
                    <a:lnTo>
                      <a:pt x="0" y="117334"/>
                    </a:lnTo>
                    <a:lnTo>
                      <a:pt x="0" y="148706"/>
                    </a:lnTo>
                    <a:lnTo>
                      <a:pt x="27608" y="162510"/>
                    </a:lnTo>
                    <a:cubicBezTo>
                      <a:pt x="30118" y="171295"/>
                      <a:pt x="33255" y="179452"/>
                      <a:pt x="37647" y="186981"/>
                    </a:cubicBezTo>
                    <a:lnTo>
                      <a:pt x="28235" y="216471"/>
                    </a:lnTo>
                    <a:lnTo>
                      <a:pt x="50196" y="238432"/>
                    </a:lnTo>
                    <a:lnTo>
                      <a:pt x="79687" y="229020"/>
                    </a:lnTo>
                    <a:cubicBezTo>
                      <a:pt x="87216" y="233413"/>
                      <a:pt x="95373" y="236550"/>
                      <a:pt x="104157" y="239060"/>
                    </a:cubicBezTo>
                    <a:lnTo>
                      <a:pt x="117961" y="266668"/>
                    </a:lnTo>
                    <a:lnTo>
                      <a:pt x="149334" y="266668"/>
                    </a:lnTo>
                    <a:lnTo>
                      <a:pt x="163138" y="239060"/>
                    </a:lnTo>
                    <a:cubicBezTo>
                      <a:pt x="171922" y="236550"/>
                      <a:pt x="180079" y="233413"/>
                      <a:pt x="187608" y="229020"/>
                    </a:cubicBezTo>
                    <a:lnTo>
                      <a:pt x="217099" y="239060"/>
                    </a:lnTo>
                    <a:lnTo>
                      <a:pt x="239060" y="216471"/>
                    </a:lnTo>
                    <a:lnTo>
                      <a:pt x="229648" y="187609"/>
                    </a:lnTo>
                    <a:cubicBezTo>
                      <a:pt x="234040" y="180079"/>
                      <a:pt x="237177" y="171922"/>
                      <a:pt x="239687" y="163138"/>
                    </a:cubicBezTo>
                    <a:lnTo>
                      <a:pt x="267295" y="149334"/>
                    </a:lnTo>
                    <a:lnTo>
                      <a:pt x="267295" y="117961"/>
                    </a:lnTo>
                    <a:lnTo>
                      <a:pt x="239687" y="104157"/>
                    </a:lnTo>
                    <a:cubicBezTo>
                      <a:pt x="237177" y="95373"/>
                      <a:pt x="234040" y="87216"/>
                      <a:pt x="229648" y="79687"/>
                    </a:cubicBezTo>
                    <a:close/>
                  </a:path>
                </a:pathLst>
              </a:custGeom>
              <a:noFill/>
              <a:ln w="12700" cap="flat">
                <a:solidFill>
                  <a:srgbClr val="FFB914"/>
                </a:solidFill>
                <a:prstDash val="solid"/>
                <a:miter/>
              </a:ln>
            </p:spPr>
            <p:txBody>
              <a:bodyPr rtlCol="0" anchor="ctr"/>
              <a:lstStyle/>
              <a:p>
                <a:endParaRPr lang="en-AU"/>
              </a:p>
            </p:txBody>
          </p:sp>
        </p:grpSp>
      </p:grpSp>
      <p:sp>
        <p:nvSpPr>
          <p:cNvPr id="65" name="Content Placeholder 2">
            <a:extLst>
              <a:ext uri="{FF2B5EF4-FFF2-40B4-BE49-F238E27FC236}">
                <a16:creationId xmlns:a16="http://schemas.microsoft.com/office/drawing/2014/main" id="{A3303313-125C-4782-AB7F-CBC5AC4AE128}"/>
              </a:ext>
            </a:extLst>
          </p:cNvPr>
          <p:cNvSpPr txBox="1">
            <a:spLocks/>
          </p:cNvSpPr>
          <p:nvPr/>
        </p:nvSpPr>
        <p:spPr>
          <a:xfrm>
            <a:off x="1254007" y="5439276"/>
            <a:ext cx="9634003"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Segoe UI Light" panose="020B0502040204020203" pitchFamily="34" charset="0"/>
                <a:cs typeface="Segoe UI Light" panose="020B0502040204020203" pitchFamily="34" charset="0"/>
              </a:rPr>
              <a:t>Partner FAQ</a:t>
            </a:r>
            <a:endParaRPr lang="en-AU" sz="1800" dirty="0">
              <a:latin typeface="Segoe UI Light" panose="020B0502040204020203" pitchFamily="34" charset="0"/>
              <a:cs typeface="Segoe UI Light" panose="020B0502040204020203" pitchFamily="34" charset="0"/>
            </a:endParaRPr>
          </a:p>
        </p:txBody>
      </p:sp>
      <p:pic>
        <p:nvPicPr>
          <p:cNvPr id="66" name="Picture 65" descr="A picture containing graphical user interface&#10;&#10;Description automatically generated">
            <a:extLst>
              <a:ext uri="{FF2B5EF4-FFF2-40B4-BE49-F238E27FC236}">
                <a16:creationId xmlns:a16="http://schemas.microsoft.com/office/drawing/2014/main" id="{9D347121-706B-4684-9587-E11F7BA55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54461" flipH="1">
            <a:off x="10709227" y="29047"/>
            <a:ext cx="1493340" cy="1830118"/>
          </a:xfrm>
          <a:prstGeom prst="rect">
            <a:avLst/>
          </a:prstGeom>
        </p:spPr>
      </p:pic>
      <p:pic>
        <p:nvPicPr>
          <p:cNvPr id="3" name="Recorded Sound">
            <a:hlinkClick r:id="" action="ppaction://media"/>
            <a:extLst>
              <a:ext uri="{FF2B5EF4-FFF2-40B4-BE49-F238E27FC236}">
                <a16:creationId xmlns:a16="http://schemas.microsoft.com/office/drawing/2014/main" id="{CB76545F-5076-4DFC-9A76-5FE4B0891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4729" y="386963"/>
            <a:ext cx="406400" cy="406400"/>
          </a:xfrm>
          <a:prstGeom prst="rect">
            <a:avLst/>
          </a:prstGeom>
        </p:spPr>
      </p:pic>
    </p:spTree>
    <p:extLst>
      <p:ext uri="{BB962C8B-B14F-4D97-AF65-F5344CB8AC3E}">
        <p14:creationId xmlns:p14="http://schemas.microsoft.com/office/powerpoint/2010/main" val="2774134912"/>
      </p:ext>
    </p:extLst>
  </p:cSld>
  <p:clrMapOvr>
    <a:masterClrMapping/>
  </p:clrMapOvr>
  <mc:AlternateContent xmlns:mc="http://schemas.openxmlformats.org/markup-compatibility/2006" xmlns:p14="http://schemas.microsoft.com/office/powerpoint/2010/main">
    <mc:Choice Requires="p14">
      <p:transition spd="med" p14:dur="700" advTm="44493">
        <p:fade/>
      </p:transition>
    </mc:Choice>
    <mc:Fallback xmlns="">
      <p:transition spd="med" advTm="44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44493"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84FD87-BDCA-41DF-8FE0-EDB7F26D6A6F}"/>
              </a:ext>
            </a:extLst>
          </p:cNvPr>
          <p:cNvSpPr txBox="1"/>
          <p:nvPr/>
        </p:nvSpPr>
        <p:spPr>
          <a:xfrm>
            <a:off x="533399" y="236220"/>
            <a:ext cx="9818615" cy="707886"/>
          </a:xfrm>
          <a:prstGeom prst="rect">
            <a:avLst/>
          </a:prstGeom>
          <a:noFill/>
        </p:spPr>
        <p:txBody>
          <a:bodyPr wrap="square" rtlCol="0">
            <a:spAutoFit/>
          </a:bodyPr>
          <a:lstStyle/>
          <a:p>
            <a:r>
              <a:rPr lang="en-GB" sz="2000" b="1" dirty="0">
                <a:solidFill>
                  <a:schemeClr val="bg1"/>
                </a:solidFill>
              </a:rPr>
              <a:t>Changes to the Open License Program</a:t>
            </a:r>
            <a:br>
              <a:rPr lang="en-GB" sz="2000" b="1" dirty="0">
                <a:solidFill>
                  <a:schemeClr val="bg1"/>
                </a:solidFill>
              </a:rPr>
            </a:br>
            <a:r>
              <a:rPr lang="en-GB" sz="2000" dirty="0">
                <a:solidFill>
                  <a:schemeClr val="bg1"/>
                </a:solidFill>
              </a:rPr>
              <a:t>Key dates</a:t>
            </a:r>
          </a:p>
        </p:txBody>
      </p:sp>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grpSp>
        <p:nvGrpSpPr>
          <p:cNvPr id="51" name="Group 50">
            <a:extLst>
              <a:ext uri="{FF2B5EF4-FFF2-40B4-BE49-F238E27FC236}">
                <a16:creationId xmlns:a16="http://schemas.microsoft.com/office/drawing/2014/main" id="{4DFA02A2-BE57-4042-8888-B4D2AA3EFDAD}"/>
              </a:ext>
            </a:extLst>
          </p:cNvPr>
          <p:cNvGrpSpPr/>
          <p:nvPr/>
        </p:nvGrpSpPr>
        <p:grpSpPr>
          <a:xfrm>
            <a:off x="533400" y="1531215"/>
            <a:ext cx="1318550" cy="1316028"/>
            <a:chOff x="3259078" y="2228640"/>
            <a:chExt cx="603507" cy="602353"/>
          </a:xfrm>
        </p:grpSpPr>
        <p:sp>
          <p:nvSpPr>
            <p:cNvPr id="52" name="Oval 51">
              <a:extLst>
                <a:ext uri="{FF2B5EF4-FFF2-40B4-BE49-F238E27FC236}">
                  <a16:creationId xmlns:a16="http://schemas.microsoft.com/office/drawing/2014/main" id="{5BC4556F-9322-4ED3-8C4A-08A42F2B3371}"/>
                </a:ext>
              </a:extLst>
            </p:cNvPr>
            <p:cNvSpPr/>
            <p:nvPr/>
          </p:nvSpPr>
          <p:spPr>
            <a:xfrm>
              <a:off x="3259078" y="2228640"/>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53" name="Graphic 2" descr="Daily calendar">
              <a:extLst>
                <a:ext uri="{FF2B5EF4-FFF2-40B4-BE49-F238E27FC236}">
                  <a16:creationId xmlns:a16="http://schemas.microsoft.com/office/drawing/2014/main" id="{4643E42A-F8C1-4312-A790-3404C904EC3F}"/>
                </a:ext>
              </a:extLst>
            </p:cNvPr>
            <p:cNvGrpSpPr/>
            <p:nvPr/>
          </p:nvGrpSpPr>
          <p:grpSpPr>
            <a:xfrm>
              <a:off x="3399518" y="2356095"/>
              <a:ext cx="322626" cy="322626"/>
              <a:chOff x="3399518" y="2356095"/>
              <a:chExt cx="322626" cy="322626"/>
            </a:xfrm>
            <a:noFill/>
          </p:grpSpPr>
          <p:sp>
            <p:nvSpPr>
              <p:cNvPr id="54" name="Freeform: Shape 53">
                <a:extLst>
                  <a:ext uri="{FF2B5EF4-FFF2-40B4-BE49-F238E27FC236}">
                    <a16:creationId xmlns:a16="http://schemas.microsoft.com/office/drawing/2014/main" id="{42D41E9B-CB21-475D-BFF0-A71B30ACB20A}"/>
                  </a:ext>
                </a:extLst>
              </p:cNvPr>
              <p:cNvSpPr/>
              <p:nvPr/>
            </p:nvSpPr>
            <p:spPr>
              <a:xfrm>
                <a:off x="3456452"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BCC6EDC6-481B-4307-A473-F4FB3525D99A}"/>
                  </a:ext>
                </a:extLst>
              </p:cNvPr>
              <p:cNvSpPr/>
              <p:nvPr/>
            </p:nvSpPr>
            <p:spPr>
              <a:xfrm>
                <a:off x="3399518" y="2469963"/>
                <a:ext cx="322626" cy="208758"/>
              </a:xfrm>
              <a:custGeom>
                <a:avLst/>
                <a:gdLst>
                  <a:gd name="connsiteX0" fmla="*/ 28467 w 322626"/>
                  <a:gd name="connsiteY0" fmla="*/ 142335 h 208758"/>
                  <a:gd name="connsiteX1" fmla="*/ 104379 w 322626"/>
                  <a:gd name="connsiteY1" fmla="*/ 142335 h 208758"/>
                  <a:gd name="connsiteX2" fmla="*/ 104379 w 322626"/>
                  <a:gd name="connsiteY2" fmla="*/ 180291 h 208758"/>
                  <a:gd name="connsiteX3" fmla="*/ 28467 w 322626"/>
                  <a:gd name="connsiteY3" fmla="*/ 180291 h 208758"/>
                  <a:gd name="connsiteX4" fmla="*/ 28467 w 322626"/>
                  <a:gd name="connsiteY4" fmla="*/ 142335 h 208758"/>
                  <a:gd name="connsiteX5" fmla="*/ 28467 w 322626"/>
                  <a:gd name="connsiteY5" fmla="*/ 85401 h 208758"/>
                  <a:gd name="connsiteX6" fmla="*/ 104379 w 322626"/>
                  <a:gd name="connsiteY6" fmla="*/ 85401 h 208758"/>
                  <a:gd name="connsiteX7" fmla="*/ 104379 w 322626"/>
                  <a:gd name="connsiteY7" fmla="*/ 123357 h 208758"/>
                  <a:gd name="connsiteX8" fmla="*/ 28467 w 322626"/>
                  <a:gd name="connsiteY8" fmla="*/ 123357 h 208758"/>
                  <a:gd name="connsiteX9" fmla="*/ 28467 w 322626"/>
                  <a:gd name="connsiteY9" fmla="*/ 85401 h 208758"/>
                  <a:gd name="connsiteX10" fmla="*/ 28467 w 322626"/>
                  <a:gd name="connsiteY10" fmla="*/ 28467 h 208758"/>
                  <a:gd name="connsiteX11" fmla="*/ 104379 w 322626"/>
                  <a:gd name="connsiteY11" fmla="*/ 28467 h 208758"/>
                  <a:gd name="connsiteX12" fmla="*/ 104379 w 322626"/>
                  <a:gd name="connsiteY12" fmla="*/ 66423 h 208758"/>
                  <a:gd name="connsiteX13" fmla="*/ 28467 w 322626"/>
                  <a:gd name="connsiteY13" fmla="*/ 66423 h 208758"/>
                  <a:gd name="connsiteX14" fmla="*/ 28467 w 322626"/>
                  <a:gd name="connsiteY14" fmla="*/ 28467 h 208758"/>
                  <a:gd name="connsiteX15" fmla="*/ 199269 w 322626"/>
                  <a:gd name="connsiteY15" fmla="*/ 28467 h 208758"/>
                  <a:gd name="connsiteX16" fmla="*/ 199269 w 322626"/>
                  <a:gd name="connsiteY16" fmla="*/ 66423 h 208758"/>
                  <a:gd name="connsiteX17" fmla="*/ 123357 w 322626"/>
                  <a:gd name="connsiteY17" fmla="*/ 66423 h 208758"/>
                  <a:gd name="connsiteX18" fmla="*/ 123357 w 322626"/>
                  <a:gd name="connsiteY18" fmla="*/ 28467 h 208758"/>
                  <a:gd name="connsiteX19" fmla="*/ 199269 w 322626"/>
                  <a:gd name="connsiteY19" fmla="*/ 28467 h 208758"/>
                  <a:gd name="connsiteX20" fmla="*/ 294159 w 322626"/>
                  <a:gd name="connsiteY20" fmla="*/ 28467 h 208758"/>
                  <a:gd name="connsiteX21" fmla="*/ 294159 w 322626"/>
                  <a:gd name="connsiteY21" fmla="*/ 66423 h 208758"/>
                  <a:gd name="connsiteX22" fmla="*/ 218247 w 322626"/>
                  <a:gd name="connsiteY22" fmla="*/ 66423 h 208758"/>
                  <a:gd name="connsiteX23" fmla="*/ 218247 w 322626"/>
                  <a:gd name="connsiteY23" fmla="*/ 28467 h 208758"/>
                  <a:gd name="connsiteX24" fmla="*/ 294159 w 322626"/>
                  <a:gd name="connsiteY24" fmla="*/ 28467 h 208758"/>
                  <a:gd name="connsiteX25" fmla="*/ 294159 w 322626"/>
                  <a:gd name="connsiteY25" fmla="*/ 123357 h 208758"/>
                  <a:gd name="connsiteX26" fmla="*/ 218247 w 322626"/>
                  <a:gd name="connsiteY26" fmla="*/ 123357 h 208758"/>
                  <a:gd name="connsiteX27" fmla="*/ 218247 w 322626"/>
                  <a:gd name="connsiteY27" fmla="*/ 85401 h 208758"/>
                  <a:gd name="connsiteX28" fmla="*/ 294159 w 322626"/>
                  <a:gd name="connsiteY28" fmla="*/ 85401 h 208758"/>
                  <a:gd name="connsiteX29" fmla="*/ 294159 w 322626"/>
                  <a:gd name="connsiteY29" fmla="*/ 123357 h 208758"/>
                  <a:gd name="connsiteX30" fmla="*/ 294159 w 322626"/>
                  <a:gd name="connsiteY30" fmla="*/ 180291 h 208758"/>
                  <a:gd name="connsiteX31" fmla="*/ 218247 w 322626"/>
                  <a:gd name="connsiteY31" fmla="*/ 180291 h 208758"/>
                  <a:gd name="connsiteX32" fmla="*/ 218247 w 322626"/>
                  <a:gd name="connsiteY32" fmla="*/ 142335 h 208758"/>
                  <a:gd name="connsiteX33" fmla="*/ 294159 w 322626"/>
                  <a:gd name="connsiteY33" fmla="*/ 142335 h 208758"/>
                  <a:gd name="connsiteX34" fmla="*/ 294159 w 322626"/>
                  <a:gd name="connsiteY34" fmla="*/ 180291 h 208758"/>
                  <a:gd name="connsiteX35" fmla="*/ 123357 w 322626"/>
                  <a:gd name="connsiteY35" fmla="*/ 123357 h 208758"/>
                  <a:gd name="connsiteX36" fmla="*/ 123357 w 322626"/>
                  <a:gd name="connsiteY36" fmla="*/ 85401 h 208758"/>
                  <a:gd name="connsiteX37" fmla="*/ 199269 w 322626"/>
                  <a:gd name="connsiteY37" fmla="*/ 85401 h 208758"/>
                  <a:gd name="connsiteX38" fmla="*/ 199269 w 322626"/>
                  <a:gd name="connsiteY38" fmla="*/ 123357 h 208758"/>
                  <a:gd name="connsiteX39" fmla="*/ 123357 w 322626"/>
                  <a:gd name="connsiteY39" fmla="*/ 123357 h 208758"/>
                  <a:gd name="connsiteX40" fmla="*/ 123357 w 322626"/>
                  <a:gd name="connsiteY40" fmla="*/ 180291 h 208758"/>
                  <a:gd name="connsiteX41" fmla="*/ 123357 w 322626"/>
                  <a:gd name="connsiteY41" fmla="*/ 142335 h 208758"/>
                  <a:gd name="connsiteX42" fmla="*/ 199269 w 322626"/>
                  <a:gd name="connsiteY42" fmla="*/ 142335 h 208758"/>
                  <a:gd name="connsiteX43" fmla="*/ 199269 w 322626"/>
                  <a:gd name="connsiteY43" fmla="*/ 180291 h 208758"/>
                  <a:gd name="connsiteX44" fmla="*/ 123357 w 322626"/>
                  <a:gd name="connsiteY44" fmla="*/ 180291 h 208758"/>
                  <a:gd name="connsiteX45" fmla="*/ 0 w 322626"/>
                  <a:gd name="connsiteY45" fmla="*/ 208758 h 208758"/>
                  <a:gd name="connsiteX46" fmla="*/ 322626 w 322626"/>
                  <a:gd name="connsiteY46" fmla="*/ 208758 h 208758"/>
                  <a:gd name="connsiteX47" fmla="*/ 322626 w 322626"/>
                  <a:gd name="connsiteY47" fmla="*/ 0 h 208758"/>
                  <a:gd name="connsiteX48" fmla="*/ 0 w 322626"/>
                  <a:gd name="connsiteY48" fmla="*/ 0 h 208758"/>
                  <a:gd name="connsiteX49" fmla="*/ 0 w 322626"/>
                  <a:gd name="connsiteY49" fmla="*/ 208758 h 2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2626" h="208758">
                    <a:moveTo>
                      <a:pt x="28467" y="142335"/>
                    </a:moveTo>
                    <a:lnTo>
                      <a:pt x="104379" y="142335"/>
                    </a:lnTo>
                    <a:lnTo>
                      <a:pt x="104379" y="180291"/>
                    </a:lnTo>
                    <a:lnTo>
                      <a:pt x="28467" y="180291"/>
                    </a:lnTo>
                    <a:lnTo>
                      <a:pt x="28467" y="142335"/>
                    </a:lnTo>
                    <a:close/>
                    <a:moveTo>
                      <a:pt x="28467" y="85401"/>
                    </a:moveTo>
                    <a:lnTo>
                      <a:pt x="104379" y="85401"/>
                    </a:lnTo>
                    <a:lnTo>
                      <a:pt x="104379" y="123357"/>
                    </a:lnTo>
                    <a:lnTo>
                      <a:pt x="28467" y="123357"/>
                    </a:lnTo>
                    <a:lnTo>
                      <a:pt x="28467" y="85401"/>
                    </a:lnTo>
                    <a:close/>
                    <a:moveTo>
                      <a:pt x="28467" y="28467"/>
                    </a:moveTo>
                    <a:lnTo>
                      <a:pt x="104379" y="28467"/>
                    </a:lnTo>
                    <a:lnTo>
                      <a:pt x="104379" y="66423"/>
                    </a:lnTo>
                    <a:lnTo>
                      <a:pt x="28467" y="66423"/>
                    </a:lnTo>
                    <a:lnTo>
                      <a:pt x="28467" y="28467"/>
                    </a:lnTo>
                    <a:close/>
                    <a:moveTo>
                      <a:pt x="199269" y="28467"/>
                    </a:moveTo>
                    <a:lnTo>
                      <a:pt x="199269" y="66423"/>
                    </a:lnTo>
                    <a:lnTo>
                      <a:pt x="123357" y="66423"/>
                    </a:lnTo>
                    <a:lnTo>
                      <a:pt x="123357" y="28467"/>
                    </a:lnTo>
                    <a:lnTo>
                      <a:pt x="199269" y="28467"/>
                    </a:lnTo>
                    <a:close/>
                    <a:moveTo>
                      <a:pt x="294159" y="28467"/>
                    </a:moveTo>
                    <a:lnTo>
                      <a:pt x="294159" y="66423"/>
                    </a:lnTo>
                    <a:lnTo>
                      <a:pt x="218247" y="66423"/>
                    </a:lnTo>
                    <a:lnTo>
                      <a:pt x="218247" y="28467"/>
                    </a:lnTo>
                    <a:lnTo>
                      <a:pt x="294159" y="28467"/>
                    </a:lnTo>
                    <a:close/>
                    <a:moveTo>
                      <a:pt x="294159" y="123357"/>
                    </a:moveTo>
                    <a:lnTo>
                      <a:pt x="218247" y="123357"/>
                    </a:lnTo>
                    <a:lnTo>
                      <a:pt x="218247" y="85401"/>
                    </a:lnTo>
                    <a:lnTo>
                      <a:pt x="294159" y="85401"/>
                    </a:lnTo>
                    <a:lnTo>
                      <a:pt x="294159" y="123357"/>
                    </a:lnTo>
                    <a:close/>
                    <a:moveTo>
                      <a:pt x="294159" y="180291"/>
                    </a:moveTo>
                    <a:lnTo>
                      <a:pt x="218247" y="180291"/>
                    </a:lnTo>
                    <a:lnTo>
                      <a:pt x="218247" y="142335"/>
                    </a:lnTo>
                    <a:lnTo>
                      <a:pt x="294159" y="142335"/>
                    </a:lnTo>
                    <a:lnTo>
                      <a:pt x="294159" y="180291"/>
                    </a:lnTo>
                    <a:close/>
                    <a:moveTo>
                      <a:pt x="123357" y="123357"/>
                    </a:moveTo>
                    <a:lnTo>
                      <a:pt x="123357" y="85401"/>
                    </a:lnTo>
                    <a:lnTo>
                      <a:pt x="199269" y="85401"/>
                    </a:lnTo>
                    <a:lnTo>
                      <a:pt x="199269" y="123357"/>
                    </a:lnTo>
                    <a:lnTo>
                      <a:pt x="123357" y="123357"/>
                    </a:lnTo>
                    <a:close/>
                    <a:moveTo>
                      <a:pt x="123357" y="180291"/>
                    </a:moveTo>
                    <a:lnTo>
                      <a:pt x="123357" y="142335"/>
                    </a:lnTo>
                    <a:lnTo>
                      <a:pt x="199269" y="142335"/>
                    </a:lnTo>
                    <a:lnTo>
                      <a:pt x="199269" y="180291"/>
                    </a:lnTo>
                    <a:lnTo>
                      <a:pt x="123357" y="180291"/>
                    </a:lnTo>
                    <a:close/>
                    <a:moveTo>
                      <a:pt x="0" y="208758"/>
                    </a:moveTo>
                    <a:lnTo>
                      <a:pt x="322626" y="208758"/>
                    </a:lnTo>
                    <a:lnTo>
                      <a:pt x="322626" y="0"/>
                    </a:lnTo>
                    <a:lnTo>
                      <a:pt x="0" y="0"/>
                    </a:lnTo>
                    <a:lnTo>
                      <a:pt x="0" y="208758"/>
                    </a:lnTo>
                    <a:close/>
                  </a:path>
                </a:pathLst>
              </a:custGeom>
              <a:noFill/>
              <a:ln w="6218" cap="flat">
                <a:solidFill>
                  <a:srgbClr val="92D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0750AB02-879F-452F-820A-B5A57AE6BEF4}"/>
                  </a:ext>
                </a:extLst>
              </p:cNvPr>
              <p:cNvSpPr/>
              <p:nvPr/>
            </p:nvSpPr>
            <p:spPr>
              <a:xfrm>
                <a:off x="3636743"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6BD09496-E4B0-4314-997E-39A7BC187423}"/>
                  </a:ext>
                </a:extLst>
              </p:cNvPr>
              <p:cNvSpPr/>
              <p:nvPr/>
            </p:nvSpPr>
            <p:spPr>
              <a:xfrm>
                <a:off x="3399518" y="2384562"/>
                <a:ext cx="322626" cy="66423"/>
              </a:xfrm>
              <a:custGeom>
                <a:avLst/>
                <a:gdLst>
                  <a:gd name="connsiteX0" fmla="*/ 284670 w 322626"/>
                  <a:gd name="connsiteY0" fmla="*/ 0 h 66423"/>
                  <a:gd name="connsiteX1" fmla="*/ 284670 w 322626"/>
                  <a:gd name="connsiteY1" fmla="*/ 14234 h 66423"/>
                  <a:gd name="connsiteX2" fmla="*/ 251459 w 322626"/>
                  <a:gd name="connsiteY2" fmla="*/ 47445 h 66423"/>
                  <a:gd name="connsiteX3" fmla="*/ 218247 w 322626"/>
                  <a:gd name="connsiteY3" fmla="*/ 14234 h 66423"/>
                  <a:gd name="connsiteX4" fmla="*/ 218247 w 322626"/>
                  <a:gd name="connsiteY4" fmla="*/ 0 h 66423"/>
                  <a:gd name="connsiteX5" fmla="*/ 104379 w 322626"/>
                  <a:gd name="connsiteY5" fmla="*/ 0 h 66423"/>
                  <a:gd name="connsiteX6" fmla="*/ 104379 w 322626"/>
                  <a:gd name="connsiteY6" fmla="*/ 14234 h 66423"/>
                  <a:gd name="connsiteX7" fmla="*/ 71168 w 322626"/>
                  <a:gd name="connsiteY7" fmla="*/ 47445 h 66423"/>
                  <a:gd name="connsiteX8" fmla="*/ 37956 w 322626"/>
                  <a:gd name="connsiteY8" fmla="*/ 14234 h 66423"/>
                  <a:gd name="connsiteX9" fmla="*/ 37956 w 322626"/>
                  <a:gd name="connsiteY9" fmla="*/ 0 h 66423"/>
                  <a:gd name="connsiteX10" fmla="*/ 0 w 322626"/>
                  <a:gd name="connsiteY10" fmla="*/ 0 h 66423"/>
                  <a:gd name="connsiteX11" fmla="*/ 0 w 322626"/>
                  <a:gd name="connsiteY11" fmla="*/ 66423 h 66423"/>
                  <a:gd name="connsiteX12" fmla="*/ 322626 w 322626"/>
                  <a:gd name="connsiteY12" fmla="*/ 66423 h 66423"/>
                  <a:gd name="connsiteX13" fmla="*/ 322626 w 322626"/>
                  <a:gd name="connsiteY13" fmla="*/ 0 h 66423"/>
                  <a:gd name="connsiteX14" fmla="*/ 284670 w 322626"/>
                  <a:gd name="connsiteY14" fmla="*/ 0 h 6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626" h="66423">
                    <a:moveTo>
                      <a:pt x="284670" y="0"/>
                    </a:moveTo>
                    <a:lnTo>
                      <a:pt x="284670" y="14234"/>
                    </a:lnTo>
                    <a:cubicBezTo>
                      <a:pt x="284670" y="32737"/>
                      <a:pt x="269962" y="47445"/>
                      <a:pt x="251459" y="47445"/>
                    </a:cubicBezTo>
                    <a:cubicBezTo>
                      <a:pt x="232955" y="47445"/>
                      <a:pt x="218247" y="32737"/>
                      <a:pt x="218247" y="14234"/>
                    </a:cubicBezTo>
                    <a:lnTo>
                      <a:pt x="218247" y="0"/>
                    </a:lnTo>
                    <a:lnTo>
                      <a:pt x="104379" y="0"/>
                    </a:lnTo>
                    <a:lnTo>
                      <a:pt x="104379" y="14234"/>
                    </a:lnTo>
                    <a:cubicBezTo>
                      <a:pt x="104379" y="32737"/>
                      <a:pt x="89671" y="47445"/>
                      <a:pt x="71168" y="47445"/>
                    </a:cubicBezTo>
                    <a:cubicBezTo>
                      <a:pt x="52664" y="47445"/>
                      <a:pt x="37956" y="32737"/>
                      <a:pt x="37956" y="14234"/>
                    </a:cubicBezTo>
                    <a:lnTo>
                      <a:pt x="37956" y="0"/>
                    </a:lnTo>
                    <a:lnTo>
                      <a:pt x="0" y="0"/>
                    </a:lnTo>
                    <a:lnTo>
                      <a:pt x="0" y="66423"/>
                    </a:lnTo>
                    <a:lnTo>
                      <a:pt x="322626" y="66423"/>
                    </a:lnTo>
                    <a:lnTo>
                      <a:pt x="322626" y="0"/>
                    </a:lnTo>
                    <a:lnTo>
                      <a:pt x="284670" y="0"/>
                    </a:ln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58" name="Content Placeholder 2">
            <a:extLst>
              <a:ext uri="{FF2B5EF4-FFF2-40B4-BE49-F238E27FC236}">
                <a16:creationId xmlns:a16="http://schemas.microsoft.com/office/drawing/2014/main" id="{32D158D1-7343-4BED-BAD0-5E114A46A110}"/>
              </a:ext>
            </a:extLst>
          </p:cNvPr>
          <p:cNvSpPr>
            <a:spLocks noGrp="1"/>
          </p:cNvSpPr>
          <p:nvPr>
            <p:ph idx="1"/>
          </p:nvPr>
        </p:nvSpPr>
        <p:spPr>
          <a:xfrm>
            <a:off x="2073901" y="1537996"/>
            <a:ext cx="2625420" cy="598640"/>
          </a:xfrm>
        </p:spPr>
        <p:txBody>
          <a:bodyPr anchor="ctr">
            <a:normAutofit/>
          </a:bodyPr>
          <a:lstStyle/>
          <a:p>
            <a:pPr marL="0" indent="0">
              <a:buNone/>
            </a:pPr>
            <a:r>
              <a:rPr lang="en-AU" sz="2600" dirty="0">
                <a:latin typeface="Segoe UI Light" panose="020B0502040204020203" pitchFamily="34" charset="0"/>
                <a:cs typeface="Segoe UI Light" panose="020B0502040204020203" pitchFamily="34" charset="0"/>
              </a:rPr>
              <a:t>January 1</a:t>
            </a:r>
            <a:r>
              <a:rPr lang="en-AU" sz="2600" baseline="30000" dirty="0">
                <a:latin typeface="Segoe UI Light" panose="020B0502040204020203" pitchFamily="34" charset="0"/>
                <a:cs typeface="Segoe UI Light" panose="020B0502040204020203" pitchFamily="34" charset="0"/>
              </a:rPr>
              <a:t>st</a:t>
            </a:r>
            <a:r>
              <a:rPr lang="en-AU" sz="2600" dirty="0">
                <a:latin typeface="Segoe UI Light" panose="020B0502040204020203" pitchFamily="34" charset="0"/>
                <a:cs typeface="Segoe UI Light" panose="020B0502040204020203" pitchFamily="34" charset="0"/>
              </a:rPr>
              <a:t> 2022</a:t>
            </a:r>
          </a:p>
        </p:txBody>
      </p:sp>
      <p:sp>
        <p:nvSpPr>
          <p:cNvPr id="59" name="Content Placeholder 2">
            <a:extLst>
              <a:ext uri="{FF2B5EF4-FFF2-40B4-BE49-F238E27FC236}">
                <a16:creationId xmlns:a16="http://schemas.microsoft.com/office/drawing/2014/main" id="{4573801D-C167-46C2-91C7-60BB36278C02}"/>
              </a:ext>
            </a:extLst>
          </p:cNvPr>
          <p:cNvSpPr txBox="1">
            <a:spLocks/>
          </p:cNvSpPr>
          <p:nvPr/>
        </p:nvSpPr>
        <p:spPr>
          <a:xfrm>
            <a:off x="2073901" y="2108210"/>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Partners will no longer be able to transact within the Open License program</a:t>
            </a:r>
          </a:p>
        </p:txBody>
      </p:sp>
      <p:sp>
        <p:nvSpPr>
          <p:cNvPr id="63" name="Content Placeholder 2">
            <a:extLst>
              <a:ext uri="{FF2B5EF4-FFF2-40B4-BE49-F238E27FC236}">
                <a16:creationId xmlns:a16="http://schemas.microsoft.com/office/drawing/2014/main" id="{E2CE299E-EB1F-41FE-B35C-26645F03D494}"/>
              </a:ext>
            </a:extLst>
          </p:cNvPr>
          <p:cNvSpPr txBox="1">
            <a:spLocks/>
          </p:cNvSpPr>
          <p:nvPr/>
        </p:nvSpPr>
        <p:spPr>
          <a:xfrm>
            <a:off x="2073901" y="2571073"/>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Partners will not be able to start a new Open License agreement</a:t>
            </a:r>
          </a:p>
        </p:txBody>
      </p:sp>
      <p:sp>
        <p:nvSpPr>
          <p:cNvPr id="64" name="Content Placeholder 2">
            <a:extLst>
              <a:ext uri="{FF2B5EF4-FFF2-40B4-BE49-F238E27FC236}">
                <a16:creationId xmlns:a16="http://schemas.microsoft.com/office/drawing/2014/main" id="{3C3ECB9A-7A47-4156-AE3E-8D56CAA4AFAE}"/>
              </a:ext>
            </a:extLst>
          </p:cNvPr>
          <p:cNvSpPr txBox="1">
            <a:spLocks/>
          </p:cNvSpPr>
          <p:nvPr/>
        </p:nvSpPr>
        <p:spPr>
          <a:xfrm>
            <a:off x="2073901" y="3071805"/>
            <a:ext cx="946605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Partners will not be able to buy additional licenses through an existing agreement</a:t>
            </a:r>
          </a:p>
        </p:txBody>
      </p:sp>
      <p:grpSp>
        <p:nvGrpSpPr>
          <p:cNvPr id="65" name="Group 64">
            <a:extLst>
              <a:ext uri="{FF2B5EF4-FFF2-40B4-BE49-F238E27FC236}">
                <a16:creationId xmlns:a16="http://schemas.microsoft.com/office/drawing/2014/main" id="{C27CD471-A4E5-454A-80D1-7D7FE63A36E2}"/>
              </a:ext>
            </a:extLst>
          </p:cNvPr>
          <p:cNvGrpSpPr/>
          <p:nvPr/>
        </p:nvGrpSpPr>
        <p:grpSpPr>
          <a:xfrm>
            <a:off x="533399" y="3971433"/>
            <a:ext cx="1318550" cy="1316028"/>
            <a:chOff x="3259078" y="2228640"/>
            <a:chExt cx="603507" cy="602353"/>
          </a:xfrm>
        </p:grpSpPr>
        <p:sp>
          <p:nvSpPr>
            <p:cNvPr id="66" name="Oval 65">
              <a:extLst>
                <a:ext uri="{FF2B5EF4-FFF2-40B4-BE49-F238E27FC236}">
                  <a16:creationId xmlns:a16="http://schemas.microsoft.com/office/drawing/2014/main" id="{5B35D00A-54CB-47E1-9C63-6B5D311F5C39}"/>
                </a:ext>
              </a:extLst>
            </p:cNvPr>
            <p:cNvSpPr/>
            <p:nvPr/>
          </p:nvSpPr>
          <p:spPr>
            <a:xfrm>
              <a:off x="3259078" y="2228640"/>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7" name="Graphic 2" descr="Daily calendar">
              <a:extLst>
                <a:ext uri="{FF2B5EF4-FFF2-40B4-BE49-F238E27FC236}">
                  <a16:creationId xmlns:a16="http://schemas.microsoft.com/office/drawing/2014/main" id="{FEBE93AD-A1AA-4077-BE9D-397D6857159F}"/>
                </a:ext>
              </a:extLst>
            </p:cNvPr>
            <p:cNvGrpSpPr/>
            <p:nvPr/>
          </p:nvGrpSpPr>
          <p:grpSpPr>
            <a:xfrm>
              <a:off x="3399518" y="2356095"/>
              <a:ext cx="322626" cy="322626"/>
              <a:chOff x="3399518" y="2356095"/>
              <a:chExt cx="322626" cy="322626"/>
            </a:xfrm>
            <a:noFill/>
          </p:grpSpPr>
          <p:sp>
            <p:nvSpPr>
              <p:cNvPr id="68" name="Freeform: Shape 67">
                <a:extLst>
                  <a:ext uri="{FF2B5EF4-FFF2-40B4-BE49-F238E27FC236}">
                    <a16:creationId xmlns:a16="http://schemas.microsoft.com/office/drawing/2014/main" id="{29D71A3F-D29C-4223-9479-A540D0D4AAAA}"/>
                  </a:ext>
                </a:extLst>
              </p:cNvPr>
              <p:cNvSpPr/>
              <p:nvPr/>
            </p:nvSpPr>
            <p:spPr>
              <a:xfrm>
                <a:off x="3456452"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1F6AE9F9-4447-47D7-9991-92BDDB8BB525}"/>
                  </a:ext>
                </a:extLst>
              </p:cNvPr>
              <p:cNvSpPr/>
              <p:nvPr/>
            </p:nvSpPr>
            <p:spPr>
              <a:xfrm>
                <a:off x="3399518" y="2469963"/>
                <a:ext cx="322626" cy="208758"/>
              </a:xfrm>
              <a:custGeom>
                <a:avLst/>
                <a:gdLst>
                  <a:gd name="connsiteX0" fmla="*/ 28467 w 322626"/>
                  <a:gd name="connsiteY0" fmla="*/ 142335 h 208758"/>
                  <a:gd name="connsiteX1" fmla="*/ 104379 w 322626"/>
                  <a:gd name="connsiteY1" fmla="*/ 142335 h 208758"/>
                  <a:gd name="connsiteX2" fmla="*/ 104379 w 322626"/>
                  <a:gd name="connsiteY2" fmla="*/ 180291 h 208758"/>
                  <a:gd name="connsiteX3" fmla="*/ 28467 w 322626"/>
                  <a:gd name="connsiteY3" fmla="*/ 180291 h 208758"/>
                  <a:gd name="connsiteX4" fmla="*/ 28467 w 322626"/>
                  <a:gd name="connsiteY4" fmla="*/ 142335 h 208758"/>
                  <a:gd name="connsiteX5" fmla="*/ 28467 w 322626"/>
                  <a:gd name="connsiteY5" fmla="*/ 85401 h 208758"/>
                  <a:gd name="connsiteX6" fmla="*/ 104379 w 322626"/>
                  <a:gd name="connsiteY6" fmla="*/ 85401 h 208758"/>
                  <a:gd name="connsiteX7" fmla="*/ 104379 w 322626"/>
                  <a:gd name="connsiteY7" fmla="*/ 123357 h 208758"/>
                  <a:gd name="connsiteX8" fmla="*/ 28467 w 322626"/>
                  <a:gd name="connsiteY8" fmla="*/ 123357 h 208758"/>
                  <a:gd name="connsiteX9" fmla="*/ 28467 w 322626"/>
                  <a:gd name="connsiteY9" fmla="*/ 85401 h 208758"/>
                  <a:gd name="connsiteX10" fmla="*/ 28467 w 322626"/>
                  <a:gd name="connsiteY10" fmla="*/ 28467 h 208758"/>
                  <a:gd name="connsiteX11" fmla="*/ 104379 w 322626"/>
                  <a:gd name="connsiteY11" fmla="*/ 28467 h 208758"/>
                  <a:gd name="connsiteX12" fmla="*/ 104379 w 322626"/>
                  <a:gd name="connsiteY12" fmla="*/ 66423 h 208758"/>
                  <a:gd name="connsiteX13" fmla="*/ 28467 w 322626"/>
                  <a:gd name="connsiteY13" fmla="*/ 66423 h 208758"/>
                  <a:gd name="connsiteX14" fmla="*/ 28467 w 322626"/>
                  <a:gd name="connsiteY14" fmla="*/ 28467 h 208758"/>
                  <a:gd name="connsiteX15" fmla="*/ 199269 w 322626"/>
                  <a:gd name="connsiteY15" fmla="*/ 28467 h 208758"/>
                  <a:gd name="connsiteX16" fmla="*/ 199269 w 322626"/>
                  <a:gd name="connsiteY16" fmla="*/ 66423 h 208758"/>
                  <a:gd name="connsiteX17" fmla="*/ 123357 w 322626"/>
                  <a:gd name="connsiteY17" fmla="*/ 66423 h 208758"/>
                  <a:gd name="connsiteX18" fmla="*/ 123357 w 322626"/>
                  <a:gd name="connsiteY18" fmla="*/ 28467 h 208758"/>
                  <a:gd name="connsiteX19" fmla="*/ 199269 w 322626"/>
                  <a:gd name="connsiteY19" fmla="*/ 28467 h 208758"/>
                  <a:gd name="connsiteX20" fmla="*/ 294159 w 322626"/>
                  <a:gd name="connsiteY20" fmla="*/ 28467 h 208758"/>
                  <a:gd name="connsiteX21" fmla="*/ 294159 w 322626"/>
                  <a:gd name="connsiteY21" fmla="*/ 66423 h 208758"/>
                  <a:gd name="connsiteX22" fmla="*/ 218247 w 322626"/>
                  <a:gd name="connsiteY22" fmla="*/ 66423 h 208758"/>
                  <a:gd name="connsiteX23" fmla="*/ 218247 w 322626"/>
                  <a:gd name="connsiteY23" fmla="*/ 28467 h 208758"/>
                  <a:gd name="connsiteX24" fmla="*/ 294159 w 322626"/>
                  <a:gd name="connsiteY24" fmla="*/ 28467 h 208758"/>
                  <a:gd name="connsiteX25" fmla="*/ 294159 w 322626"/>
                  <a:gd name="connsiteY25" fmla="*/ 123357 h 208758"/>
                  <a:gd name="connsiteX26" fmla="*/ 218247 w 322626"/>
                  <a:gd name="connsiteY26" fmla="*/ 123357 h 208758"/>
                  <a:gd name="connsiteX27" fmla="*/ 218247 w 322626"/>
                  <a:gd name="connsiteY27" fmla="*/ 85401 h 208758"/>
                  <a:gd name="connsiteX28" fmla="*/ 294159 w 322626"/>
                  <a:gd name="connsiteY28" fmla="*/ 85401 h 208758"/>
                  <a:gd name="connsiteX29" fmla="*/ 294159 w 322626"/>
                  <a:gd name="connsiteY29" fmla="*/ 123357 h 208758"/>
                  <a:gd name="connsiteX30" fmla="*/ 294159 w 322626"/>
                  <a:gd name="connsiteY30" fmla="*/ 180291 h 208758"/>
                  <a:gd name="connsiteX31" fmla="*/ 218247 w 322626"/>
                  <a:gd name="connsiteY31" fmla="*/ 180291 h 208758"/>
                  <a:gd name="connsiteX32" fmla="*/ 218247 w 322626"/>
                  <a:gd name="connsiteY32" fmla="*/ 142335 h 208758"/>
                  <a:gd name="connsiteX33" fmla="*/ 294159 w 322626"/>
                  <a:gd name="connsiteY33" fmla="*/ 142335 h 208758"/>
                  <a:gd name="connsiteX34" fmla="*/ 294159 w 322626"/>
                  <a:gd name="connsiteY34" fmla="*/ 180291 h 208758"/>
                  <a:gd name="connsiteX35" fmla="*/ 123357 w 322626"/>
                  <a:gd name="connsiteY35" fmla="*/ 123357 h 208758"/>
                  <a:gd name="connsiteX36" fmla="*/ 123357 w 322626"/>
                  <a:gd name="connsiteY36" fmla="*/ 85401 h 208758"/>
                  <a:gd name="connsiteX37" fmla="*/ 199269 w 322626"/>
                  <a:gd name="connsiteY37" fmla="*/ 85401 h 208758"/>
                  <a:gd name="connsiteX38" fmla="*/ 199269 w 322626"/>
                  <a:gd name="connsiteY38" fmla="*/ 123357 h 208758"/>
                  <a:gd name="connsiteX39" fmla="*/ 123357 w 322626"/>
                  <a:gd name="connsiteY39" fmla="*/ 123357 h 208758"/>
                  <a:gd name="connsiteX40" fmla="*/ 123357 w 322626"/>
                  <a:gd name="connsiteY40" fmla="*/ 180291 h 208758"/>
                  <a:gd name="connsiteX41" fmla="*/ 123357 w 322626"/>
                  <a:gd name="connsiteY41" fmla="*/ 142335 h 208758"/>
                  <a:gd name="connsiteX42" fmla="*/ 199269 w 322626"/>
                  <a:gd name="connsiteY42" fmla="*/ 142335 h 208758"/>
                  <a:gd name="connsiteX43" fmla="*/ 199269 w 322626"/>
                  <a:gd name="connsiteY43" fmla="*/ 180291 h 208758"/>
                  <a:gd name="connsiteX44" fmla="*/ 123357 w 322626"/>
                  <a:gd name="connsiteY44" fmla="*/ 180291 h 208758"/>
                  <a:gd name="connsiteX45" fmla="*/ 0 w 322626"/>
                  <a:gd name="connsiteY45" fmla="*/ 208758 h 208758"/>
                  <a:gd name="connsiteX46" fmla="*/ 322626 w 322626"/>
                  <a:gd name="connsiteY46" fmla="*/ 208758 h 208758"/>
                  <a:gd name="connsiteX47" fmla="*/ 322626 w 322626"/>
                  <a:gd name="connsiteY47" fmla="*/ 0 h 208758"/>
                  <a:gd name="connsiteX48" fmla="*/ 0 w 322626"/>
                  <a:gd name="connsiteY48" fmla="*/ 0 h 208758"/>
                  <a:gd name="connsiteX49" fmla="*/ 0 w 322626"/>
                  <a:gd name="connsiteY49" fmla="*/ 208758 h 2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2626" h="208758">
                    <a:moveTo>
                      <a:pt x="28467" y="142335"/>
                    </a:moveTo>
                    <a:lnTo>
                      <a:pt x="104379" y="142335"/>
                    </a:lnTo>
                    <a:lnTo>
                      <a:pt x="104379" y="180291"/>
                    </a:lnTo>
                    <a:lnTo>
                      <a:pt x="28467" y="180291"/>
                    </a:lnTo>
                    <a:lnTo>
                      <a:pt x="28467" y="142335"/>
                    </a:lnTo>
                    <a:close/>
                    <a:moveTo>
                      <a:pt x="28467" y="85401"/>
                    </a:moveTo>
                    <a:lnTo>
                      <a:pt x="104379" y="85401"/>
                    </a:lnTo>
                    <a:lnTo>
                      <a:pt x="104379" y="123357"/>
                    </a:lnTo>
                    <a:lnTo>
                      <a:pt x="28467" y="123357"/>
                    </a:lnTo>
                    <a:lnTo>
                      <a:pt x="28467" y="85401"/>
                    </a:lnTo>
                    <a:close/>
                    <a:moveTo>
                      <a:pt x="28467" y="28467"/>
                    </a:moveTo>
                    <a:lnTo>
                      <a:pt x="104379" y="28467"/>
                    </a:lnTo>
                    <a:lnTo>
                      <a:pt x="104379" y="66423"/>
                    </a:lnTo>
                    <a:lnTo>
                      <a:pt x="28467" y="66423"/>
                    </a:lnTo>
                    <a:lnTo>
                      <a:pt x="28467" y="28467"/>
                    </a:lnTo>
                    <a:close/>
                    <a:moveTo>
                      <a:pt x="199269" y="28467"/>
                    </a:moveTo>
                    <a:lnTo>
                      <a:pt x="199269" y="66423"/>
                    </a:lnTo>
                    <a:lnTo>
                      <a:pt x="123357" y="66423"/>
                    </a:lnTo>
                    <a:lnTo>
                      <a:pt x="123357" y="28467"/>
                    </a:lnTo>
                    <a:lnTo>
                      <a:pt x="199269" y="28467"/>
                    </a:lnTo>
                    <a:close/>
                    <a:moveTo>
                      <a:pt x="294159" y="28467"/>
                    </a:moveTo>
                    <a:lnTo>
                      <a:pt x="294159" y="66423"/>
                    </a:lnTo>
                    <a:lnTo>
                      <a:pt x="218247" y="66423"/>
                    </a:lnTo>
                    <a:lnTo>
                      <a:pt x="218247" y="28467"/>
                    </a:lnTo>
                    <a:lnTo>
                      <a:pt x="294159" y="28467"/>
                    </a:lnTo>
                    <a:close/>
                    <a:moveTo>
                      <a:pt x="294159" y="123357"/>
                    </a:moveTo>
                    <a:lnTo>
                      <a:pt x="218247" y="123357"/>
                    </a:lnTo>
                    <a:lnTo>
                      <a:pt x="218247" y="85401"/>
                    </a:lnTo>
                    <a:lnTo>
                      <a:pt x="294159" y="85401"/>
                    </a:lnTo>
                    <a:lnTo>
                      <a:pt x="294159" y="123357"/>
                    </a:lnTo>
                    <a:close/>
                    <a:moveTo>
                      <a:pt x="294159" y="180291"/>
                    </a:moveTo>
                    <a:lnTo>
                      <a:pt x="218247" y="180291"/>
                    </a:lnTo>
                    <a:lnTo>
                      <a:pt x="218247" y="142335"/>
                    </a:lnTo>
                    <a:lnTo>
                      <a:pt x="294159" y="142335"/>
                    </a:lnTo>
                    <a:lnTo>
                      <a:pt x="294159" y="180291"/>
                    </a:lnTo>
                    <a:close/>
                    <a:moveTo>
                      <a:pt x="123357" y="123357"/>
                    </a:moveTo>
                    <a:lnTo>
                      <a:pt x="123357" y="85401"/>
                    </a:lnTo>
                    <a:lnTo>
                      <a:pt x="199269" y="85401"/>
                    </a:lnTo>
                    <a:lnTo>
                      <a:pt x="199269" y="123357"/>
                    </a:lnTo>
                    <a:lnTo>
                      <a:pt x="123357" y="123357"/>
                    </a:lnTo>
                    <a:close/>
                    <a:moveTo>
                      <a:pt x="123357" y="180291"/>
                    </a:moveTo>
                    <a:lnTo>
                      <a:pt x="123357" y="142335"/>
                    </a:lnTo>
                    <a:lnTo>
                      <a:pt x="199269" y="142335"/>
                    </a:lnTo>
                    <a:lnTo>
                      <a:pt x="199269" y="180291"/>
                    </a:lnTo>
                    <a:lnTo>
                      <a:pt x="123357" y="180291"/>
                    </a:lnTo>
                    <a:close/>
                    <a:moveTo>
                      <a:pt x="0" y="208758"/>
                    </a:moveTo>
                    <a:lnTo>
                      <a:pt x="322626" y="208758"/>
                    </a:lnTo>
                    <a:lnTo>
                      <a:pt x="322626" y="0"/>
                    </a:lnTo>
                    <a:lnTo>
                      <a:pt x="0" y="0"/>
                    </a:lnTo>
                    <a:lnTo>
                      <a:pt x="0" y="208758"/>
                    </a:lnTo>
                    <a:close/>
                  </a:path>
                </a:pathLst>
              </a:custGeom>
              <a:noFill/>
              <a:ln w="6218" cap="flat">
                <a:solidFill>
                  <a:srgbClr val="92D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EFFCA226-B5F6-491C-A367-AF326A3CA893}"/>
                  </a:ext>
                </a:extLst>
              </p:cNvPr>
              <p:cNvSpPr/>
              <p:nvPr/>
            </p:nvSpPr>
            <p:spPr>
              <a:xfrm>
                <a:off x="3636743"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DD953C93-5A29-4C60-A110-545CF1DEFF90}"/>
                  </a:ext>
                </a:extLst>
              </p:cNvPr>
              <p:cNvSpPr/>
              <p:nvPr/>
            </p:nvSpPr>
            <p:spPr>
              <a:xfrm>
                <a:off x="3399518" y="2384562"/>
                <a:ext cx="322626" cy="66423"/>
              </a:xfrm>
              <a:custGeom>
                <a:avLst/>
                <a:gdLst>
                  <a:gd name="connsiteX0" fmla="*/ 284670 w 322626"/>
                  <a:gd name="connsiteY0" fmla="*/ 0 h 66423"/>
                  <a:gd name="connsiteX1" fmla="*/ 284670 w 322626"/>
                  <a:gd name="connsiteY1" fmla="*/ 14234 h 66423"/>
                  <a:gd name="connsiteX2" fmla="*/ 251459 w 322626"/>
                  <a:gd name="connsiteY2" fmla="*/ 47445 h 66423"/>
                  <a:gd name="connsiteX3" fmla="*/ 218247 w 322626"/>
                  <a:gd name="connsiteY3" fmla="*/ 14234 h 66423"/>
                  <a:gd name="connsiteX4" fmla="*/ 218247 w 322626"/>
                  <a:gd name="connsiteY4" fmla="*/ 0 h 66423"/>
                  <a:gd name="connsiteX5" fmla="*/ 104379 w 322626"/>
                  <a:gd name="connsiteY5" fmla="*/ 0 h 66423"/>
                  <a:gd name="connsiteX6" fmla="*/ 104379 w 322626"/>
                  <a:gd name="connsiteY6" fmla="*/ 14234 h 66423"/>
                  <a:gd name="connsiteX7" fmla="*/ 71168 w 322626"/>
                  <a:gd name="connsiteY7" fmla="*/ 47445 h 66423"/>
                  <a:gd name="connsiteX8" fmla="*/ 37956 w 322626"/>
                  <a:gd name="connsiteY8" fmla="*/ 14234 h 66423"/>
                  <a:gd name="connsiteX9" fmla="*/ 37956 w 322626"/>
                  <a:gd name="connsiteY9" fmla="*/ 0 h 66423"/>
                  <a:gd name="connsiteX10" fmla="*/ 0 w 322626"/>
                  <a:gd name="connsiteY10" fmla="*/ 0 h 66423"/>
                  <a:gd name="connsiteX11" fmla="*/ 0 w 322626"/>
                  <a:gd name="connsiteY11" fmla="*/ 66423 h 66423"/>
                  <a:gd name="connsiteX12" fmla="*/ 322626 w 322626"/>
                  <a:gd name="connsiteY12" fmla="*/ 66423 h 66423"/>
                  <a:gd name="connsiteX13" fmla="*/ 322626 w 322626"/>
                  <a:gd name="connsiteY13" fmla="*/ 0 h 66423"/>
                  <a:gd name="connsiteX14" fmla="*/ 284670 w 322626"/>
                  <a:gd name="connsiteY14" fmla="*/ 0 h 6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626" h="66423">
                    <a:moveTo>
                      <a:pt x="284670" y="0"/>
                    </a:moveTo>
                    <a:lnTo>
                      <a:pt x="284670" y="14234"/>
                    </a:lnTo>
                    <a:cubicBezTo>
                      <a:pt x="284670" y="32737"/>
                      <a:pt x="269962" y="47445"/>
                      <a:pt x="251459" y="47445"/>
                    </a:cubicBezTo>
                    <a:cubicBezTo>
                      <a:pt x="232955" y="47445"/>
                      <a:pt x="218247" y="32737"/>
                      <a:pt x="218247" y="14234"/>
                    </a:cubicBezTo>
                    <a:lnTo>
                      <a:pt x="218247" y="0"/>
                    </a:lnTo>
                    <a:lnTo>
                      <a:pt x="104379" y="0"/>
                    </a:lnTo>
                    <a:lnTo>
                      <a:pt x="104379" y="14234"/>
                    </a:lnTo>
                    <a:cubicBezTo>
                      <a:pt x="104379" y="32737"/>
                      <a:pt x="89671" y="47445"/>
                      <a:pt x="71168" y="47445"/>
                    </a:cubicBezTo>
                    <a:cubicBezTo>
                      <a:pt x="52664" y="47445"/>
                      <a:pt x="37956" y="32737"/>
                      <a:pt x="37956" y="14234"/>
                    </a:cubicBezTo>
                    <a:lnTo>
                      <a:pt x="37956" y="0"/>
                    </a:lnTo>
                    <a:lnTo>
                      <a:pt x="0" y="0"/>
                    </a:lnTo>
                    <a:lnTo>
                      <a:pt x="0" y="66423"/>
                    </a:lnTo>
                    <a:lnTo>
                      <a:pt x="322626" y="66423"/>
                    </a:lnTo>
                    <a:lnTo>
                      <a:pt x="322626" y="0"/>
                    </a:lnTo>
                    <a:lnTo>
                      <a:pt x="284670" y="0"/>
                    </a:ln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72" name="Content Placeholder 2">
            <a:extLst>
              <a:ext uri="{FF2B5EF4-FFF2-40B4-BE49-F238E27FC236}">
                <a16:creationId xmlns:a16="http://schemas.microsoft.com/office/drawing/2014/main" id="{24B7298C-9A90-4D6F-A857-9891F4132C81}"/>
              </a:ext>
            </a:extLst>
          </p:cNvPr>
          <p:cNvSpPr txBox="1">
            <a:spLocks/>
          </p:cNvSpPr>
          <p:nvPr/>
        </p:nvSpPr>
        <p:spPr>
          <a:xfrm>
            <a:off x="2073900" y="3978214"/>
            <a:ext cx="2625420"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600" dirty="0">
                <a:latin typeface="Segoe UI Light" panose="020B0502040204020203" pitchFamily="34" charset="0"/>
                <a:cs typeface="Segoe UI Light" panose="020B0502040204020203" pitchFamily="34" charset="0"/>
              </a:rPr>
              <a:t>July 1</a:t>
            </a:r>
            <a:r>
              <a:rPr lang="en-AU" sz="2600" baseline="30000" dirty="0">
                <a:latin typeface="Segoe UI Light" panose="020B0502040204020203" pitchFamily="34" charset="0"/>
                <a:cs typeface="Segoe UI Light" panose="020B0502040204020203" pitchFamily="34" charset="0"/>
              </a:rPr>
              <a:t>st</a:t>
            </a:r>
            <a:r>
              <a:rPr lang="en-AU" sz="2600" dirty="0">
                <a:latin typeface="Segoe UI Light" panose="020B0502040204020203" pitchFamily="34" charset="0"/>
                <a:cs typeface="Segoe UI Light" panose="020B0502040204020203" pitchFamily="34" charset="0"/>
              </a:rPr>
              <a:t> 2021</a:t>
            </a:r>
          </a:p>
        </p:txBody>
      </p:sp>
      <p:sp>
        <p:nvSpPr>
          <p:cNvPr id="73" name="Content Placeholder 2">
            <a:extLst>
              <a:ext uri="{FF2B5EF4-FFF2-40B4-BE49-F238E27FC236}">
                <a16:creationId xmlns:a16="http://schemas.microsoft.com/office/drawing/2014/main" id="{624E7100-CA94-48EE-BC2D-3043617165EE}"/>
              </a:ext>
            </a:extLst>
          </p:cNvPr>
          <p:cNvSpPr txBox="1">
            <a:spLocks/>
          </p:cNvSpPr>
          <p:nvPr/>
        </p:nvSpPr>
        <p:spPr>
          <a:xfrm>
            <a:off x="2073900" y="4548428"/>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No new SKUs will be added to the Open License Program</a:t>
            </a:r>
          </a:p>
        </p:txBody>
      </p:sp>
      <p:sp>
        <p:nvSpPr>
          <p:cNvPr id="74" name="Content Placeholder 2">
            <a:extLst>
              <a:ext uri="{FF2B5EF4-FFF2-40B4-BE49-F238E27FC236}">
                <a16:creationId xmlns:a16="http://schemas.microsoft.com/office/drawing/2014/main" id="{F9FA611F-8993-4D4B-8B9B-0E6491C912A7}"/>
              </a:ext>
            </a:extLst>
          </p:cNvPr>
          <p:cNvSpPr txBox="1">
            <a:spLocks/>
          </p:cNvSpPr>
          <p:nvPr/>
        </p:nvSpPr>
        <p:spPr>
          <a:xfrm>
            <a:off x="2073900" y="5011291"/>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No new promotions or incentives will be added to the Open License Program</a:t>
            </a:r>
          </a:p>
        </p:txBody>
      </p:sp>
      <p:pic>
        <p:nvPicPr>
          <p:cNvPr id="3" name="Key Dates Slide 1">
            <a:hlinkClick r:id="" action="ppaction://media"/>
            <a:extLst>
              <a:ext uri="{FF2B5EF4-FFF2-40B4-BE49-F238E27FC236}">
                <a16:creationId xmlns:a16="http://schemas.microsoft.com/office/drawing/2014/main" id="{FAAAA41E-DFFF-4B52-AD73-8C098066A0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25091" y="33020"/>
            <a:ext cx="406400" cy="406400"/>
          </a:xfrm>
          <a:prstGeom prst="rect">
            <a:avLst/>
          </a:prstGeom>
        </p:spPr>
      </p:pic>
    </p:spTree>
    <p:custDataLst>
      <p:tags r:id="rId1"/>
    </p:custDataLst>
    <p:extLst>
      <p:ext uri="{BB962C8B-B14F-4D97-AF65-F5344CB8AC3E}">
        <p14:creationId xmlns:p14="http://schemas.microsoft.com/office/powerpoint/2010/main" val="1751807165"/>
      </p:ext>
    </p:extLst>
  </p:cSld>
  <p:clrMapOvr>
    <a:masterClrMapping/>
  </p:clrMapOvr>
  <mc:AlternateContent xmlns:mc="http://schemas.openxmlformats.org/markup-compatibility/2006" xmlns:p14="http://schemas.microsoft.com/office/powerpoint/2010/main">
    <mc:Choice Requires="p14">
      <p:transition spd="med" p14:dur="700" advTm="46245">
        <p:fade/>
      </p:transition>
    </mc:Choice>
    <mc:Fallback xmlns="">
      <p:transition spd="med" advTm="46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1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58">
                                            <p:txEl>
                                              <p:pRg st="0" end="0"/>
                                            </p:txEl>
                                          </p:spTgt>
                                        </p:tgtEl>
                                        <p:attrNameLst>
                                          <p:attrName>style.visibility</p:attrName>
                                        </p:attrNameLst>
                                      </p:cBhvr>
                                      <p:to>
                                        <p:strVal val="visible"/>
                                      </p:to>
                                    </p:set>
                                    <p:animEffect transition="in" filter="fade">
                                      <p:cBhvr>
                                        <p:cTn id="14" dur="500"/>
                                        <p:tgtEl>
                                          <p:spTgt spid="58">
                                            <p:txEl>
                                              <p:pRg st="0" end="0"/>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par>
                                <p:cTn id="21" presetID="10" presetClass="entr" presetSubtype="0" fill="hold" grpId="0" nodeType="withEffect">
                                  <p:stCondLst>
                                    <p:cond delay="110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58" grpId="0" build="p"/>
      <p:bldP spid="59" grpId="0"/>
      <p:bldP spid="63" grpId="0"/>
      <p:bldP spid="64" grpId="0"/>
      <p:bldP spid="72" grpId="0"/>
      <p:bldP spid="73" grpId="0"/>
      <p:bldP spid="74" grpId="0"/>
    </p:bldLst>
  </p:timing>
  <p:extLst>
    <p:ext uri="{E180D4A7-C9FB-4DFB-919C-405C955672EB}">
      <p14:showEvtLst xmlns:p14="http://schemas.microsoft.com/office/powerpoint/2010/main">
        <p14:playEvt time="2" objId="3"/>
        <p14:stopEvt time="46245"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84FD87-BDCA-41DF-8FE0-EDB7F26D6A6F}"/>
              </a:ext>
            </a:extLst>
          </p:cNvPr>
          <p:cNvSpPr txBox="1"/>
          <p:nvPr/>
        </p:nvSpPr>
        <p:spPr>
          <a:xfrm>
            <a:off x="533399" y="236220"/>
            <a:ext cx="9818615" cy="707886"/>
          </a:xfrm>
          <a:prstGeom prst="rect">
            <a:avLst/>
          </a:prstGeom>
          <a:noFill/>
        </p:spPr>
        <p:txBody>
          <a:bodyPr wrap="square" rtlCol="0">
            <a:spAutoFit/>
          </a:bodyPr>
          <a:lstStyle/>
          <a:p>
            <a:r>
              <a:rPr lang="en-GB" sz="2000" b="1" dirty="0">
                <a:solidFill>
                  <a:schemeClr val="bg1"/>
                </a:solidFill>
              </a:rPr>
              <a:t>Changes to the Open License Program</a:t>
            </a:r>
            <a:br>
              <a:rPr lang="en-GB" sz="2000" b="1" dirty="0">
                <a:solidFill>
                  <a:schemeClr val="bg1"/>
                </a:solidFill>
              </a:rPr>
            </a:br>
            <a:r>
              <a:rPr lang="en-GB" sz="2000" dirty="0">
                <a:solidFill>
                  <a:schemeClr val="bg1"/>
                </a:solidFill>
              </a:rPr>
              <a:t>Key dates</a:t>
            </a:r>
          </a:p>
        </p:txBody>
      </p:sp>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grpSp>
        <p:nvGrpSpPr>
          <p:cNvPr id="51" name="Group 50">
            <a:extLst>
              <a:ext uri="{FF2B5EF4-FFF2-40B4-BE49-F238E27FC236}">
                <a16:creationId xmlns:a16="http://schemas.microsoft.com/office/drawing/2014/main" id="{4DFA02A2-BE57-4042-8888-B4D2AA3EFDAD}"/>
              </a:ext>
            </a:extLst>
          </p:cNvPr>
          <p:cNvGrpSpPr/>
          <p:nvPr/>
        </p:nvGrpSpPr>
        <p:grpSpPr>
          <a:xfrm>
            <a:off x="533400" y="1531215"/>
            <a:ext cx="1318550" cy="1316028"/>
            <a:chOff x="3259078" y="2228640"/>
            <a:chExt cx="603507" cy="602353"/>
          </a:xfrm>
        </p:grpSpPr>
        <p:sp>
          <p:nvSpPr>
            <p:cNvPr id="52" name="Oval 51">
              <a:extLst>
                <a:ext uri="{FF2B5EF4-FFF2-40B4-BE49-F238E27FC236}">
                  <a16:creationId xmlns:a16="http://schemas.microsoft.com/office/drawing/2014/main" id="{5BC4556F-9322-4ED3-8C4A-08A42F2B3371}"/>
                </a:ext>
              </a:extLst>
            </p:cNvPr>
            <p:cNvSpPr/>
            <p:nvPr/>
          </p:nvSpPr>
          <p:spPr>
            <a:xfrm>
              <a:off x="3259078" y="2228640"/>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53" name="Graphic 2" descr="Daily calendar">
              <a:extLst>
                <a:ext uri="{FF2B5EF4-FFF2-40B4-BE49-F238E27FC236}">
                  <a16:creationId xmlns:a16="http://schemas.microsoft.com/office/drawing/2014/main" id="{4643E42A-F8C1-4312-A790-3404C904EC3F}"/>
                </a:ext>
              </a:extLst>
            </p:cNvPr>
            <p:cNvGrpSpPr/>
            <p:nvPr/>
          </p:nvGrpSpPr>
          <p:grpSpPr>
            <a:xfrm>
              <a:off x="3399518" y="2356095"/>
              <a:ext cx="322626" cy="322626"/>
              <a:chOff x="3399518" y="2356095"/>
              <a:chExt cx="322626" cy="322626"/>
            </a:xfrm>
            <a:noFill/>
          </p:grpSpPr>
          <p:sp>
            <p:nvSpPr>
              <p:cNvPr id="54" name="Freeform: Shape 53">
                <a:extLst>
                  <a:ext uri="{FF2B5EF4-FFF2-40B4-BE49-F238E27FC236}">
                    <a16:creationId xmlns:a16="http://schemas.microsoft.com/office/drawing/2014/main" id="{42D41E9B-CB21-475D-BFF0-A71B30ACB20A}"/>
                  </a:ext>
                </a:extLst>
              </p:cNvPr>
              <p:cNvSpPr/>
              <p:nvPr/>
            </p:nvSpPr>
            <p:spPr>
              <a:xfrm>
                <a:off x="3456452"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BCC6EDC6-481B-4307-A473-F4FB3525D99A}"/>
                  </a:ext>
                </a:extLst>
              </p:cNvPr>
              <p:cNvSpPr/>
              <p:nvPr/>
            </p:nvSpPr>
            <p:spPr>
              <a:xfrm>
                <a:off x="3399518" y="2469963"/>
                <a:ext cx="322626" cy="208758"/>
              </a:xfrm>
              <a:custGeom>
                <a:avLst/>
                <a:gdLst>
                  <a:gd name="connsiteX0" fmla="*/ 28467 w 322626"/>
                  <a:gd name="connsiteY0" fmla="*/ 142335 h 208758"/>
                  <a:gd name="connsiteX1" fmla="*/ 104379 w 322626"/>
                  <a:gd name="connsiteY1" fmla="*/ 142335 h 208758"/>
                  <a:gd name="connsiteX2" fmla="*/ 104379 w 322626"/>
                  <a:gd name="connsiteY2" fmla="*/ 180291 h 208758"/>
                  <a:gd name="connsiteX3" fmla="*/ 28467 w 322626"/>
                  <a:gd name="connsiteY3" fmla="*/ 180291 h 208758"/>
                  <a:gd name="connsiteX4" fmla="*/ 28467 w 322626"/>
                  <a:gd name="connsiteY4" fmla="*/ 142335 h 208758"/>
                  <a:gd name="connsiteX5" fmla="*/ 28467 w 322626"/>
                  <a:gd name="connsiteY5" fmla="*/ 85401 h 208758"/>
                  <a:gd name="connsiteX6" fmla="*/ 104379 w 322626"/>
                  <a:gd name="connsiteY6" fmla="*/ 85401 h 208758"/>
                  <a:gd name="connsiteX7" fmla="*/ 104379 w 322626"/>
                  <a:gd name="connsiteY7" fmla="*/ 123357 h 208758"/>
                  <a:gd name="connsiteX8" fmla="*/ 28467 w 322626"/>
                  <a:gd name="connsiteY8" fmla="*/ 123357 h 208758"/>
                  <a:gd name="connsiteX9" fmla="*/ 28467 w 322626"/>
                  <a:gd name="connsiteY9" fmla="*/ 85401 h 208758"/>
                  <a:gd name="connsiteX10" fmla="*/ 28467 w 322626"/>
                  <a:gd name="connsiteY10" fmla="*/ 28467 h 208758"/>
                  <a:gd name="connsiteX11" fmla="*/ 104379 w 322626"/>
                  <a:gd name="connsiteY11" fmla="*/ 28467 h 208758"/>
                  <a:gd name="connsiteX12" fmla="*/ 104379 w 322626"/>
                  <a:gd name="connsiteY12" fmla="*/ 66423 h 208758"/>
                  <a:gd name="connsiteX13" fmla="*/ 28467 w 322626"/>
                  <a:gd name="connsiteY13" fmla="*/ 66423 h 208758"/>
                  <a:gd name="connsiteX14" fmla="*/ 28467 w 322626"/>
                  <a:gd name="connsiteY14" fmla="*/ 28467 h 208758"/>
                  <a:gd name="connsiteX15" fmla="*/ 199269 w 322626"/>
                  <a:gd name="connsiteY15" fmla="*/ 28467 h 208758"/>
                  <a:gd name="connsiteX16" fmla="*/ 199269 w 322626"/>
                  <a:gd name="connsiteY16" fmla="*/ 66423 h 208758"/>
                  <a:gd name="connsiteX17" fmla="*/ 123357 w 322626"/>
                  <a:gd name="connsiteY17" fmla="*/ 66423 h 208758"/>
                  <a:gd name="connsiteX18" fmla="*/ 123357 w 322626"/>
                  <a:gd name="connsiteY18" fmla="*/ 28467 h 208758"/>
                  <a:gd name="connsiteX19" fmla="*/ 199269 w 322626"/>
                  <a:gd name="connsiteY19" fmla="*/ 28467 h 208758"/>
                  <a:gd name="connsiteX20" fmla="*/ 294159 w 322626"/>
                  <a:gd name="connsiteY20" fmla="*/ 28467 h 208758"/>
                  <a:gd name="connsiteX21" fmla="*/ 294159 w 322626"/>
                  <a:gd name="connsiteY21" fmla="*/ 66423 h 208758"/>
                  <a:gd name="connsiteX22" fmla="*/ 218247 w 322626"/>
                  <a:gd name="connsiteY22" fmla="*/ 66423 h 208758"/>
                  <a:gd name="connsiteX23" fmla="*/ 218247 w 322626"/>
                  <a:gd name="connsiteY23" fmla="*/ 28467 h 208758"/>
                  <a:gd name="connsiteX24" fmla="*/ 294159 w 322626"/>
                  <a:gd name="connsiteY24" fmla="*/ 28467 h 208758"/>
                  <a:gd name="connsiteX25" fmla="*/ 294159 w 322626"/>
                  <a:gd name="connsiteY25" fmla="*/ 123357 h 208758"/>
                  <a:gd name="connsiteX26" fmla="*/ 218247 w 322626"/>
                  <a:gd name="connsiteY26" fmla="*/ 123357 h 208758"/>
                  <a:gd name="connsiteX27" fmla="*/ 218247 w 322626"/>
                  <a:gd name="connsiteY27" fmla="*/ 85401 h 208758"/>
                  <a:gd name="connsiteX28" fmla="*/ 294159 w 322626"/>
                  <a:gd name="connsiteY28" fmla="*/ 85401 h 208758"/>
                  <a:gd name="connsiteX29" fmla="*/ 294159 w 322626"/>
                  <a:gd name="connsiteY29" fmla="*/ 123357 h 208758"/>
                  <a:gd name="connsiteX30" fmla="*/ 294159 w 322626"/>
                  <a:gd name="connsiteY30" fmla="*/ 180291 h 208758"/>
                  <a:gd name="connsiteX31" fmla="*/ 218247 w 322626"/>
                  <a:gd name="connsiteY31" fmla="*/ 180291 h 208758"/>
                  <a:gd name="connsiteX32" fmla="*/ 218247 w 322626"/>
                  <a:gd name="connsiteY32" fmla="*/ 142335 h 208758"/>
                  <a:gd name="connsiteX33" fmla="*/ 294159 w 322626"/>
                  <a:gd name="connsiteY33" fmla="*/ 142335 h 208758"/>
                  <a:gd name="connsiteX34" fmla="*/ 294159 w 322626"/>
                  <a:gd name="connsiteY34" fmla="*/ 180291 h 208758"/>
                  <a:gd name="connsiteX35" fmla="*/ 123357 w 322626"/>
                  <a:gd name="connsiteY35" fmla="*/ 123357 h 208758"/>
                  <a:gd name="connsiteX36" fmla="*/ 123357 w 322626"/>
                  <a:gd name="connsiteY36" fmla="*/ 85401 h 208758"/>
                  <a:gd name="connsiteX37" fmla="*/ 199269 w 322626"/>
                  <a:gd name="connsiteY37" fmla="*/ 85401 h 208758"/>
                  <a:gd name="connsiteX38" fmla="*/ 199269 w 322626"/>
                  <a:gd name="connsiteY38" fmla="*/ 123357 h 208758"/>
                  <a:gd name="connsiteX39" fmla="*/ 123357 w 322626"/>
                  <a:gd name="connsiteY39" fmla="*/ 123357 h 208758"/>
                  <a:gd name="connsiteX40" fmla="*/ 123357 w 322626"/>
                  <a:gd name="connsiteY40" fmla="*/ 180291 h 208758"/>
                  <a:gd name="connsiteX41" fmla="*/ 123357 w 322626"/>
                  <a:gd name="connsiteY41" fmla="*/ 142335 h 208758"/>
                  <a:gd name="connsiteX42" fmla="*/ 199269 w 322626"/>
                  <a:gd name="connsiteY42" fmla="*/ 142335 h 208758"/>
                  <a:gd name="connsiteX43" fmla="*/ 199269 w 322626"/>
                  <a:gd name="connsiteY43" fmla="*/ 180291 h 208758"/>
                  <a:gd name="connsiteX44" fmla="*/ 123357 w 322626"/>
                  <a:gd name="connsiteY44" fmla="*/ 180291 h 208758"/>
                  <a:gd name="connsiteX45" fmla="*/ 0 w 322626"/>
                  <a:gd name="connsiteY45" fmla="*/ 208758 h 208758"/>
                  <a:gd name="connsiteX46" fmla="*/ 322626 w 322626"/>
                  <a:gd name="connsiteY46" fmla="*/ 208758 h 208758"/>
                  <a:gd name="connsiteX47" fmla="*/ 322626 w 322626"/>
                  <a:gd name="connsiteY47" fmla="*/ 0 h 208758"/>
                  <a:gd name="connsiteX48" fmla="*/ 0 w 322626"/>
                  <a:gd name="connsiteY48" fmla="*/ 0 h 208758"/>
                  <a:gd name="connsiteX49" fmla="*/ 0 w 322626"/>
                  <a:gd name="connsiteY49" fmla="*/ 208758 h 2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2626" h="208758">
                    <a:moveTo>
                      <a:pt x="28467" y="142335"/>
                    </a:moveTo>
                    <a:lnTo>
                      <a:pt x="104379" y="142335"/>
                    </a:lnTo>
                    <a:lnTo>
                      <a:pt x="104379" y="180291"/>
                    </a:lnTo>
                    <a:lnTo>
                      <a:pt x="28467" y="180291"/>
                    </a:lnTo>
                    <a:lnTo>
                      <a:pt x="28467" y="142335"/>
                    </a:lnTo>
                    <a:close/>
                    <a:moveTo>
                      <a:pt x="28467" y="85401"/>
                    </a:moveTo>
                    <a:lnTo>
                      <a:pt x="104379" y="85401"/>
                    </a:lnTo>
                    <a:lnTo>
                      <a:pt x="104379" y="123357"/>
                    </a:lnTo>
                    <a:lnTo>
                      <a:pt x="28467" y="123357"/>
                    </a:lnTo>
                    <a:lnTo>
                      <a:pt x="28467" y="85401"/>
                    </a:lnTo>
                    <a:close/>
                    <a:moveTo>
                      <a:pt x="28467" y="28467"/>
                    </a:moveTo>
                    <a:lnTo>
                      <a:pt x="104379" y="28467"/>
                    </a:lnTo>
                    <a:lnTo>
                      <a:pt x="104379" y="66423"/>
                    </a:lnTo>
                    <a:lnTo>
                      <a:pt x="28467" y="66423"/>
                    </a:lnTo>
                    <a:lnTo>
                      <a:pt x="28467" y="28467"/>
                    </a:lnTo>
                    <a:close/>
                    <a:moveTo>
                      <a:pt x="199269" y="28467"/>
                    </a:moveTo>
                    <a:lnTo>
                      <a:pt x="199269" y="66423"/>
                    </a:lnTo>
                    <a:lnTo>
                      <a:pt x="123357" y="66423"/>
                    </a:lnTo>
                    <a:lnTo>
                      <a:pt x="123357" y="28467"/>
                    </a:lnTo>
                    <a:lnTo>
                      <a:pt x="199269" y="28467"/>
                    </a:lnTo>
                    <a:close/>
                    <a:moveTo>
                      <a:pt x="294159" y="28467"/>
                    </a:moveTo>
                    <a:lnTo>
                      <a:pt x="294159" y="66423"/>
                    </a:lnTo>
                    <a:lnTo>
                      <a:pt x="218247" y="66423"/>
                    </a:lnTo>
                    <a:lnTo>
                      <a:pt x="218247" y="28467"/>
                    </a:lnTo>
                    <a:lnTo>
                      <a:pt x="294159" y="28467"/>
                    </a:lnTo>
                    <a:close/>
                    <a:moveTo>
                      <a:pt x="294159" y="123357"/>
                    </a:moveTo>
                    <a:lnTo>
                      <a:pt x="218247" y="123357"/>
                    </a:lnTo>
                    <a:lnTo>
                      <a:pt x="218247" y="85401"/>
                    </a:lnTo>
                    <a:lnTo>
                      <a:pt x="294159" y="85401"/>
                    </a:lnTo>
                    <a:lnTo>
                      <a:pt x="294159" y="123357"/>
                    </a:lnTo>
                    <a:close/>
                    <a:moveTo>
                      <a:pt x="294159" y="180291"/>
                    </a:moveTo>
                    <a:lnTo>
                      <a:pt x="218247" y="180291"/>
                    </a:lnTo>
                    <a:lnTo>
                      <a:pt x="218247" y="142335"/>
                    </a:lnTo>
                    <a:lnTo>
                      <a:pt x="294159" y="142335"/>
                    </a:lnTo>
                    <a:lnTo>
                      <a:pt x="294159" y="180291"/>
                    </a:lnTo>
                    <a:close/>
                    <a:moveTo>
                      <a:pt x="123357" y="123357"/>
                    </a:moveTo>
                    <a:lnTo>
                      <a:pt x="123357" y="85401"/>
                    </a:lnTo>
                    <a:lnTo>
                      <a:pt x="199269" y="85401"/>
                    </a:lnTo>
                    <a:lnTo>
                      <a:pt x="199269" y="123357"/>
                    </a:lnTo>
                    <a:lnTo>
                      <a:pt x="123357" y="123357"/>
                    </a:lnTo>
                    <a:close/>
                    <a:moveTo>
                      <a:pt x="123357" y="180291"/>
                    </a:moveTo>
                    <a:lnTo>
                      <a:pt x="123357" y="142335"/>
                    </a:lnTo>
                    <a:lnTo>
                      <a:pt x="199269" y="142335"/>
                    </a:lnTo>
                    <a:lnTo>
                      <a:pt x="199269" y="180291"/>
                    </a:lnTo>
                    <a:lnTo>
                      <a:pt x="123357" y="180291"/>
                    </a:lnTo>
                    <a:close/>
                    <a:moveTo>
                      <a:pt x="0" y="208758"/>
                    </a:moveTo>
                    <a:lnTo>
                      <a:pt x="322626" y="208758"/>
                    </a:lnTo>
                    <a:lnTo>
                      <a:pt x="322626" y="0"/>
                    </a:lnTo>
                    <a:lnTo>
                      <a:pt x="0" y="0"/>
                    </a:lnTo>
                    <a:lnTo>
                      <a:pt x="0" y="208758"/>
                    </a:lnTo>
                    <a:close/>
                  </a:path>
                </a:pathLst>
              </a:custGeom>
              <a:noFill/>
              <a:ln w="6218" cap="flat">
                <a:solidFill>
                  <a:srgbClr val="92D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0750AB02-879F-452F-820A-B5A57AE6BEF4}"/>
                  </a:ext>
                </a:extLst>
              </p:cNvPr>
              <p:cNvSpPr/>
              <p:nvPr/>
            </p:nvSpPr>
            <p:spPr>
              <a:xfrm>
                <a:off x="3636743"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6BD09496-E4B0-4314-997E-39A7BC187423}"/>
                  </a:ext>
                </a:extLst>
              </p:cNvPr>
              <p:cNvSpPr/>
              <p:nvPr/>
            </p:nvSpPr>
            <p:spPr>
              <a:xfrm>
                <a:off x="3399518" y="2384562"/>
                <a:ext cx="322626" cy="66423"/>
              </a:xfrm>
              <a:custGeom>
                <a:avLst/>
                <a:gdLst>
                  <a:gd name="connsiteX0" fmla="*/ 284670 w 322626"/>
                  <a:gd name="connsiteY0" fmla="*/ 0 h 66423"/>
                  <a:gd name="connsiteX1" fmla="*/ 284670 w 322626"/>
                  <a:gd name="connsiteY1" fmla="*/ 14234 h 66423"/>
                  <a:gd name="connsiteX2" fmla="*/ 251459 w 322626"/>
                  <a:gd name="connsiteY2" fmla="*/ 47445 h 66423"/>
                  <a:gd name="connsiteX3" fmla="*/ 218247 w 322626"/>
                  <a:gd name="connsiteY3" fmla="*/ 14234 h 66423"/>
                  <a:gd name="connsiteX4" fmla="*/ 218247 w 322626"/>
                  <a:gd name="connsiteY4" fmla="*/ 0 h 66423"/>
                  <a:gd name="connsiteX5" fmla="*/ 104379 w 322626"/>
                  <a:gd name="connsiteY5" fmla="*/ 0 h 66423"/>
                  <a:gd name="connsiteX6" fmla="*/ 104379 w 322626"/>
                  <a:gd name="connsiteY6" fmla="*/ 14234 h 66423"/>
                  <a:gd name="connsiteX7" fmla="*/ 71168 w 322626"/>
                  <a:gd name="connsiteY7" fmla="*/ 47445 h 66423"/>
                  <a:gd name="connsiteX8" fmla="*/ 37956 w 322626"/>
                  <a:gd name="connsiteY8" fmla="*/ 14234 h 66423"/>
                  <a:gd name="connsiteX9" fmla="*/ 37956 w 322626"/>
                  <a:gd name="connsiteY9" fmla="*/ 0 h 66423"/>
                  <a:gd name="connsiteX10" fmla="*/ 0 w 322626"/>
                  <a:gd name="connsiteY10" fmla="*/ 0 h 66423"/>
                  <a:gd name="connsiteX11" fmla="*/ 0 w 322626"/>
                  <a:gd name="connsiteY11" fmla="*/ 66423 h 66423"/>
                  <a:gd name="connsiteX12" fmla="*/ 322626 w 322626"/>
                  <a:gd name="connsiteY12" fmla="*/ 66423 h 66423"/>
                  <a:gd name="connsiteX13" fmla="*/ 322626 w 322626"/>
                  <a:gd name="connsiteY13" fmla="*/ 0 h 66423"/>
                  <a:gd name="connsiteX14" fmla="*/ 284670 w 322626"/>
                  <a:gd name="connsiteY14" fmla="*/ 0 h 6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626" h="66423">
                    <a:moveTo>
                      <a:pt x="284670" y="0"/>
                    </a:moveTo>
                    <a:lnTo>
                      <a:pt x="284670" y="14234"/>
                    </a:lnTo>
                    <a:cubicBezTo>
                      <a:pt x="284670" y="32737"/>
                      <a:pt x="269962" y="47445"/>
                      <a:pt x="251459" y="47445"/>
                    </a:cubicBezTo>
                    <a:cubicBezTo>
                      <a:pt x="232955" y="47445"/>
                      <a:pt x="218247" y="32737"/>
                      <a:pt x="218247" y="14234"/>
                    </a:cubicBezTo>
                    <a:lnTo>
                      <a:pt x="218247" y="0"/>
                    </a:lnTo>
                    <a:lnTo>
                      <a:pt x="104379" y="0"/>
                    </a:lnTo>
                    <a:lnTo>
                      <a:pt x="104379" y="14234"/>
                    </a:lnTo>
                    <a:cubicBezTo>
                      <a:pt x="104379" y="32737"/>
                      <a:pt x="89671" y="47445"/>
                      <a:pt x="71168" y="47445"/>
                    </a:cubicBezTo>
                    <a:cubicBezTo>
                      <a:pt x="52664" y="47445"/>
                      <a:pt x="37956" y="32737"/>
                      <a:pt x="37956" y="14234"/>
                    </a:cubicBezTo>
                    <a:lnTo>
                      <a:pt x="37956" y="0"/>
                    </a:lnTo>
                    <a:lnTo>
                      <a:pt x="0" y="0"/>
                    </a:lnTo>
                    <a:lnTo>
                      <a:pt x="0" y="66423"/>
                    </a:lnTo>
                    <a:lnTo>
                      <a:pt x="322626" y="66423"/>
                    </a:lnTo>
                    <a:lnTo>
                      <a:pt x="322626" y="0"/>
                    </a:lnTo>
                    <a:lnTo>
                      <a:pt x="284670" y="0"/>
                    </a:ln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58" name="Content Placeholder 2">
            <a:extLst>
              <a:ext uri="{FF2B5EF4-FFF2-40B4-BE49-F238E27FC236}">
                <a16:creationId xmlns:a16="http://schemas.microsoft.com/office/drawing/2014/main" id="{32D158D1-7343-4BED-BAD0-5E114A46A110}"/>
              </a:ext>
            </a:extLst>
          </p:cNvPr>
          <p:cNvSpPr>
            <a:spLocks noGrp="1"/>
          </p:cNvSpPr>
          <p:nvPr>
            <p:ph idx="1"/>
          </p:nvPr>
        </p:nvSpPr>
        <p:spPr>
          <a:xfrm>
            <a:off x="2073901" y="1537996"/>
            <a:ext cx="2625420" cy="598640"/>
          </a:xfrm>
        </p:spPr>
        <p:txBody>
          <a:bodyPr anchor="ctr">
            <a:normAutofit/>
          </a:bodyPr>
          <a:lstStyle/>
          <a:p>
            <a:pPr marL="0" indent="0">
              <a:buNone/>
            </a:pPr>
            <a:r>
              <a:rPr lang="en-AU" sz="2600" dirty="0">
                <a:latin typeface="Segoe UI Light" panose="020B0502040204020203" pitchFamily="34" charset="0"/>
                <a:cs typeface="Segoe UI Light" panose="020B0502040204020203" pitchFamily="34" charset="0"/>
              </a:rPr>
              <a:t>July 1</a:t>
            </a:r>
            <a:r>
              <a:rPr lang="en-AU" sz="2600" baseline="30000" dirty="0">
                <a:latin typeface="Segoe UI Light" panose="020B0502040204020203" pitchFamily="34" charset="0"/>
                <a:cs typeface="Segoe UI Light" panose="020B0502040204020203" pitchFamily="34" charset="0"/>
              </a:rPr>
              <a:t>st</a:t>
            </a:r>
            <a:r>
              <a:rPr lang="en-AU" sz="2600" dirty="0">
                <a:latin typeface="Segoe UI Light" panose="020B0502040204020203" pitchFamily="34" charset="0"/>
                <a:cs typeface="Segoe UI Light" panose="020B0502040204020203" pitchFamily="34" charset="0"/>
              </a:rPr>
              <a:t> 2021</a:t>
            </a:r>
          </a:p>
        </p:txBody>
      </p:sp>
      <p:sp>
        <p:nvSpPr>
          <p:cNvPr id="59" name="Content Placeholder 2">
            <a:extLst>
              <a:ext uri="{FF2B5EF4-FFF2-40B4-BE49-F238E27FC236}">
                <a16:creationId xmlns:a16="http://schemas.microsoft.com/office/drawing/2014/main" id="{4573801D-C167-46C2-91C7-60BB36278C02}"/>
              </a:ext>
            </a:extLst>
          </p:cNvPr>
          <p:cNvSpPr txBox="1">
            <a:spLocks/>
          </p:cNvSpPr>
          <p:nvPr/>
        </p:nvSpPr>
        <p:spPr>
          <a:xfrm>
            <a:off x="2073900" y="2108210"/>
            <a:ext cx="9584699"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Expanded offers in CSP perpetual to include Government, Education and Non-profit</a:t>
            </a:r>
          </a:p>
        </p:txBody>
      </p:sp>
      <p:grpSp>
        <p:nvGrpSpPr>
          <p:cNvPr id="65" name="Group 64">
            <a:extLst>
              <a:ext uri="{FF2B5EF4-FFF2-40B4-BE49-F238E27FC236}">
                <a16:creationId xmlns:a16="http://schemas.microsoft.com/office/drawing/2014/main" id="{C27CD471-A4E5-454A-80D1-7D7FE63A36E2}"/>
              </a:ext>
            </a:extLst>
          </p:cNvPr>
          <p:cNvGrpSpPr/>
          <p:nvPr/>
        </p:nvGrpSpPr>
        <p:grpSpPr>
          <a:xfrm>
            <a:off x="533399" y="3971433"/>
            <a:ext cx="1318550" cy="1316028"/>
            <a:chOff x="3259078" y="2228640"/>
            <a:chExt cx="603507" cy="602353"/>
          </a:xfrm>
        </p:grpSpPr>
        <p:sp>
          <p:nvSpPr>
            <p:cNvPr id="66" name="Oval 65">
              <a:extLst>
                <a:ext uri="{FF2B5EF4-FFF2-40B4-BE49-F238E27FC236}">
                  <a16:creationId xmlns:a16="http://schemas.microsoft.com/office/drawing/2014/main" id="{5B35D00A-54CB-47E1-9C63-6B5D311F5C39}"/>
                </a:ext>
              </a:extLst>
            </p:cNvPr>
            <p:cNvSpPr/>
            <p:nvPr/>
          </p:nvSpPr>
          <p:spPr>
            <a:xfrm>
              <a:off x="3259078" y="2228640"/>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7" name="Graphic 2" descr="Daily calendar">
              <a:extLst>
                <a:ext uri="{FF2B5EF4-FFF2-40B4-BE49-F238E27FC236}">
                  <a16:creationId xmlns:a16="http://schemas.microsoft.com/office/drawing/2014/main" id="{FEBE93AD-A1AA-4077-BE9D-397D6857159F}"/>
                </a:ext>
              </a:extLst>
            </p:cNvPr>
            <p:cNvGrpSpPr/>
            <p:nvPr/>
          </p:nvGrpSpPr>
          <p:grpSpPr>
            <a:xfrm>
              <a:off x="3399518" y="2356095"/>
              <a:ext cx="322626" cy="322626"/>
              <a:chOff x="3399518" y="2356095"/>
              <a:chExt cx="322626" cy="322626"/>
            </a:xfrm>
            <a:noFill/>
          </p:grpSpPr>
          <p:sp>
            <p:nvSpPr>
              <p:cNvPr id="68" name="Freeform: Shape 67">
                <a:extLst>
                  <a:ext uri="{FF2B5EF4-FFF2-40B4-BE49-F238E27FC236}">
                    <a16:creationId xmlns:a16="http://schemas.microsoft.com/office/drawing/2014/main" id="{29D71A3F-D29C-4223-9479-A540D0D4AAAA}"/>
                  </a:ext>
                </a:extLst>
              </p:cNvPr>
              <p:cNvSpPr/>
              <p:nvPr/>
            </p:nvSpPr>
            <p:spPr>
              <a:xfrm>
                <a:off x="3456452"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1F6AE9F9-4447-47D7-9991-92BDDB8BB525}"/>
                  </a:ext>
                </a:extLst>
              </p:cNvPr>
              <p:cNvSpPr/>
              <p:nvPr/>
            </p:nvSpPr>
            <p:spPr>
              <a:xfrm>
                <a:off x="3399518" y="2469963"/>
                <a:ext cx="322626" cy="208758"/>
              </a:xfrm>
              <a:custGeom>
                <a:avLst/>
                <a:gdLst>
                  <a:gd name="connsiteX0" fmla="*/ 28467 w 322626"/>
                  <a:gd name="connsiteY0" fmla="*/ 142335 h 208758"/>
                  <a:gd name="connsiteX1" fmla="*/ 104379 w 322626"/>
                  <a:gd name="connsiteY1" fmla="*/ 142335 h 208758"/>
                  <a:gd name="connsiteX2" fmla="*/ 104379 w 322626"/>
                  <a:gd name="connsiteY2" fmla="*/ 180291 h 208758"/>
                  <a:gd name="connsiteX3" fmla="*/ 28467 w 322626"/>
                  <a:gd name="connsiteY3" fmla="*/ 180291 h 208758"/>
                  <a:gd name="connsiteX4" fmla="*/ 28467 w 322626"/>
                  <a:gd name="connsiteY4" fmla="*/ 142335 h 208758"/>
                  <a:gd name="connsiteX5" fmla="*/ 28467 w 322626"/>
                  <a:gd name="connsiteY5" fmla="*/ 85401 h 208758"/>
                  <a:gd name="connsiteX6" fmla="*/ 104379 w 322626"/>
                  <a:gd name="connsiteY6" fmla="*/ 85401 h 208758"/>
                  <a:gd name="connsiteX7" fmla="*/ 104379 w 322626"/>
                  <a:gd name="connsiteY7" fmla="*/ 123357 h 208758"/>
                  <a:gd name="connsiteX8" fmla="*/ 28467 w 322626"/>
                  <a:gd name="connsiteY8" fmla="*/ 123357 h 208758"/>
                  <a:gd name="connsiteX9" fmla="*/ 28467 w 322626"/>
                  <a:gd name="connsiteY9" fmla="*/ 85401 h 208758"/>
                  <a:gd name="connsiteX10" fmla="*/ 28467 w 322626"/>
                  <a:gd name="connsiteY10" fmla="*/ 28467 h 208758"/>
                  <a:gd name="connsiteX11" fmla="*/ 104379 w 322626"/>
                  <a:gd name="connsiteY11" fmla="*/ 28467 h 208758"/>
                  <a:gd name="connsiteX12" fmla="*/ 104379 w 322626"/>
                  <a:gd name="connsiteY12" fmla="*/ 66423 h 208758"/>
                  <a:gd name="connsiteX13" fmla="*/ 28467 w 322626"/>
                  <a:gd name="connsiteY13" fmla="*/ 66423 h 208758"/>
                  <a:gd name="connsiteX14" fmla="*/ 28467 w 322626"/>
                  <a:gd name="connsiteY14" fmla="*/ 28467 h 208758"/>
                  <a:gd name="connsiteX15" fmla="*/ 199269 w 322626"/>
                  <a:gd name="connsiteY15" fmla="*/ 28467 h 208758"/>
                  <a:gd name="connsiteX16" fmla="*/ 199269 w 322626"/>
                  <a:gd name="connsiteY16" fmla="*/ 66423 h 208758"/>
                  <a:gd name="connsiteX17" fmla="*/ 123357 w 322626"/>
                  <a:gd name="connsiteY17" fmla="*/ 66423 h 208758"/>
                  <a:gd name="connsiteX18" fmla="*/ 123357 w 322626"/>
                  <a:gd name="connsiteY18" fmla="*/ 28467 h 208758"/>
                  <a:gd name="connsiteX19" fmla="*/ 199269 w 322626"/>
                  <a:gd name="connsiteY19" fmla="*/ 28467 h 208758"/>
                  <a:gd name="connsiteX20" fmla="*/ 294159 w 322626"/>
                  <a:gd name="connsiteY20" fmla="*/ 28467 h 208758"/>
                  <a:gd name="connsiteX21" fmla="*/ 294159 w 322626"/>
                  <a:gd name="connsiteY21" fmla="*/ 66423 h 208758"/>
                  <a:gd name="connsiteX22" fmla="*/ 218247 w 322626"/>
                  <a:gd name="connsiteY22" fmla="*/ 66423 h 208758"/>
                  <a:gd name="connsiteX23" fmla="*/ 218247 w 322626"/>
                  <a:gd name="connsiteY23" fmla="*/ 28467 h 208758"/>
                  <a:gd name="connsiteX24" fmla="*/ 294159 w 322626"/>
                  <a:gd name="connsiteY24" fmla="*/ 28467 h 208758"/>
                  <a:gd name="connsiteX25" fmla="*/ 294159 w 322626"/>
                  <a:gd name="connsiteY25" fmla="*/ 123357 h 208758"/>
                  <a:gd name="connsiteX26" fmla="*/ 218247 w 322626"/>
                  <a:gd name="connsiteY26" fmla="*/ 123357 h 208758"/>
                  <a:gd name="connsiteX27" fmla="*/ 218247 w 322626"/>
                  <a:gd name="connsiteY27" fmla="*/ 85401 h 208758"/>
                  <a:gd name="connsiteX28" fmla="*/ 294159 w 322626"/>
                  <a:gd name="connsiteY28" fmla="*/ 85401 h 208758"/>
                  <a:gd name="connsiteX29" fmla="*/ 294159 w 322626"/>
                  <a:gd name="connsiteY29" fmla="*/ 123357 h 208758"/>
                  <a:gd name="connsiteX30" fmla="*/ 294159 w 322626"/>
                  <a:gd name="connsiteY30" fmla="*/ 180291 h 208758"/>
                  <a:gd name="connsiteX31" fmla="*/ 218247 w 322626"/>
                  <a:gd name="connsiteY31" fmla="*/ 180291 h 208758"/>
                  <a:gd name="connsiteX32" fmla="*/ 218247 w 322626"/>
                  <a:gd name="connsiteY32" fmla="*/ 142335 h 208758"/>
                  <a:gd name="connsiteX33" fmla="*/ 294159 w 322626"/>
                  <a:gd name="connsiteY33" fmla="*/ 142335 h 208758"/>
                  <a:gd name="connsiteX34" fmla="*/ 294159 w 322626"/>
                  <a:gd name="connsiteY34" fmla="*/ 180291 h 208758"/>
                  <a:gd name="connsiteX35" fmla="*/ 123357 w 322626"/>
                  <a:gd name="connsiteY35" fmla="*/ 123357 h 208758"/>
                  <a:gd name="connsiteX36" fmla="*/ 123357 w 322626"/>
                  <a:gd name="connsiteY36" fmla="*/ 85401 h 208758"/>
                  <a:gd name="connsiteX37" fmla="*/ 199269 w 322626"/>
                  <a:gd name="connsiteY37" fmla="*/ 85401 h 208758"/>
                  <a:gd name="connsiteX38" fmla="*/ 199269 w 322626"/>
                  <a:gd name="connsiteY38" fmla="*/ 123357 h 208758"/>
                  <a:gd name="connsiteX39" fmla="*/ 123357 w 322626"/>
                  <a:gd name="connsiteY39" fmla="*/ 123357 h 208758"/>
                  <a:gd name="connsiteX40" fmla="*/ 123357 w 322626"/>
                  <a:gd name="connsiteY40" fmla="*/ 180291 h 208758"/>
                  <a:gd name="connsiteX41" fmla="*/ 123357 w 322626"/>
                  <a:gd name="connsiteY41" fmla="*/ 142335 h 208758"/>
                  <a:gd name="connsiteX42" fmla="*/ 199269 w 322626"/>
                  <a:gd name="connsiteY42" fmla="*/ 142335 h 208758"/>
                  <a:gd name="connsiteX43" fmla="*/ 199269 w 322626"/>
                  <a:gd name="connsiteY43" fmla="*/ 180291 h 208758"/>
                  <a:gd name="connsiteX44" fmla="*/ 123357 w 322626"/>
                  <a:gd name="connsiteY44" fmla="*/ 180291 h 208758"/>
                  <a:gd name="connsiteX45" fmla="*/ 0 w 322626"/>
                  <a:gd name="connsiteY45" fmla="*/ 208758 h 208758"/>
                  <a:gd name="connsiteX46" fmla="*/ 322626 w 322626"/>
                  <a:gd name="connsiteY46" fmla="*/ 208758 h 208758"/>
                  <a:gd name="connsiteX47" fmla="*/ 322626 w 322626"/>
                  <a:gd name="connsiteY47" fmla="*/ 0 h 208758"/>
                  <a:gd name="connsiteX48" fmla="*/ 0 w 322626"/>
                  <a:gd name="connsiteY48" fmla="*/ 0 h 208758"/>
                  <a:gd name="connsiteX49" fmla="*/ 0 w 322626"/>
                  <a:gd name="connsiteY49" fmla="*/ 208758 h 2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2626" h="208758">
                    <a:moveTo>
                      <a:pt x="28467" y="142335"/>
                    </a:moveTo>
                    <a:lnTo>
                      <a:pt x="104379" y="142335"/>
                    </a:lnTo>
                    <a:lnTo>
                      <a:pt x="104379" y="180291"/>
                    </a:lnTo>
                    <a:lnTo>
                      <a:pt x="28467" y="180291"/>
                    </a:lnTo>
                    <a:lnTo>
                      <a:pt x="28467" y="142335"/>
                    </a:lnTo>
                    <a:close/>
                    <a:moveTo>
                      <a:pt x="28467" y="85401"/>
                    </a:moveTo>
                    <a:lnTo>
                      <a:pt x="104379" y="85401"/>
                    </a:lnTo>
                    <a:lnTo>
                      <a:pt x="104379" y="123357"/>
                    </a:lnTo>
                    <a:lnTo>
                      <a:pt x="28467" y="123357"/>
                    </a:lnTo>
                    <a:lnTo>
                      <a:pt x="28467" y="85401"/>
                    </a:lnTo>
                    <a:close/>
                    <a:moveTo>
                      <a:pt x="28467" y="28467"/>
                    </a:moveTo>
                    <a:lnTo>
                      <a:pt x="104379" y="28467"/>
                    </a:lnTo>
                    <a:lnTo>
                      <a:pt x="104379" y="66423"/>
                    </a:lnTo>
                    <a:lnTo>
                      <a:pt x="28467" y="66423"/>
                    </a:lnTo>
                    <a:lnTo>
                      <a:pt x="28467" y="28467"/>
                    </a:lnTo>
                    <a:close/>
                    <a:moveTo>
                      <a:pt x="199269" y="28467"/>
                    </a:moveTo>
                    <a:lnTo>
                      <a:pt x="199269" y="66423"/>
                    </a:lnTo>
                    <a:lnTo>
                      <a:pt x="123357" y="66423"/>
                    </a:lnTo>
                    <a:lnTo>
                      <a:pt x="123357" y="28467"/>
                    </a:lnTo>
                    <a:lnTo>
                      <a:pt x="199269" y="28467"/>
                    </a:lnTo>
                    <a:close/>
                    <a:moveTo>
                      <a:pt x="294159" y="28467"/>
                    </a:moveTo>
                    <a:lnTo>
                      <a:pt x="294159" y="66423"/>
                    </a:lnTo>
                    <a:lnTo>
                      <a:pt x="218247" y="66423"/>
                    </a:lnTo>
                    <a:lnTo>
                      <a:pt x="218247" y="28467"/>
                    </a:lnTo>
                    <a:lnTo>
                      <a:pt x="294159" y="28467"/>
                    </a:lnTo>
                    <a:close/>
                    <a:moveTo>
                      <a:pt x="294159" y="123357"/>
                    </a:moveTo>
                    <a:lnTo>
                      <a:pt x="218247" y="123357"/>
                    </a:lnTo>
                    <a:lnTo>
                      <a:pt x="218247" y="85401"/>
                    </a:lnTo>
                    <a:lnTo>
                      <a:pt x="294159" y="85401"/>
                    </a:lnTo>
                    <a:lnTo>
                      <a:pt x="294159" y="123357"/>
                    </a:lnTo>
                    <a:close/>
                    <a:moveTo>
                      <a:pt x="294159" y="180291"/>
                    </a:moveTo>
                    <a:lnTo>
                      <a:pt x="218247" y="180291"/>
                    </a:lnTo>
                    <a:lnTo>
                      <a:pt x="218247" y="142335"/>
                    </a:lnTo>
                    <a:lnTo>
                      <a:pt x="294159" y="142335"/>
                    </a:lnTo>
                    <a:lnTo>
                      <a:pt x="294159" y="180291"/>
                    </a:lnTo>
                    <a:close/>
                    <a:moveTo>
                      <a:pt x="123357" y="123357"/>
                    </a:moveTo>
                    <a:lnTo>
                      <a:pt x="123357" y="85401"/>
                    </a:lnTo>
                    <a:lnTo>
                      <a:pt x="199269" y="85401"/>
                    </a:lnTo>
                    <a:lnTo>
                      <a:pt x="199269" y="123357"/>
                    </a:lnTo>
                    <a:lnTo>
                      <a:pt x="123357" y="123357"/>
                    </a:lnTo>
                    <a:close/>
                    <a:moveTo>
                      <a:pt x="123357" y="180291"/>
                    </a:moveTo>
                    <a:lnTo>
                      <a:pt x="123357" y="142335"/>
                    </a:lnTo>
                    <a:lnTo>
                      <a:pt x="199269" y="142335"/>
                    </a:lnTo>
                    <a:lnTo>
                      <a:pt x="199269" y="180291"/>
                    </a:lnTo>
                    <a:lnTo>
                      <a:pt x="123357" y="180291"/>
                    </a:lnTo>
                    <a:close/>
                    <a:moveTo>
                      <a:pt x="0" y="208758"/>
                    </a:moveTo>
                    <a:lnTo>
                      <a:pt x="322626" y="208758"/>
                    </a:lnTo>
                    <a:lnTo>
                      <a:pt x="322626" y="0"/>
                    </a:lnTo>
                    <a:lnTo>
                      <a:pt x="0" y="0"/>
                    </a:lnTo>
                    <a:lnTo>
                      <a:pt x="0" y="208758"/>
                    </a:lnTo>
                    <a:close/>
                  </a:path>
                </a:pathLst>
              </a:custGeom>
              <a:noFill/>
              <a:ln w="6218" cap="flat">
                <a:solidFill>
                  <a:srgbClr val="92D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EFFCA226-B5F6-491C-A367-AF326A3CA893}"/>
                  </a:ext>
                </a:extLst>
              </p:cNvPr>
              <p:cNvSpPr/>
              <p:nvPr/>
            </p:nvSpPr>
            <p:spPr>
              <a:xfrm>
                <a:off x="3636743"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DD953C93-5A29-4C60-A110-545CF1DEFF90}"/>
                  </a:ext>
                </a:extLst>
              </p:cNvPr>
              <p:cNvSpPr/>
              <p:nvPr/>
            </p:nvSpPr>
            <p:spPr>
              <a:xfrm>
                <a:off x="3399518" y="2384562"/>
                <a:ext cx="322626" cy="66423"/>
              </a:xfrm>
              <a:custGeom>
                <a:avLst/>
                <a:gdLst>
                  <a:gd name="connsiteX0" fmla="*/ 284670 w 322626"/>
                  <a:gd name="connsiteY0" fmla="*/ 0 h 66423"/>
                  <a:gd name="connsiteX1" fmla="*/ 284670 w 322626"/>
                  <a:gd name="connsiteY1" fmla="*/ 14234 h 66423"/>
                  <a:gd name="connsiteX2" fmla="*/ 251459 w 322626"/>
                  <a:gd name="connsiteY2" fmla="*/ 47445 h 66423"/>
                  <a:gd name="connsiteX3" fmla="*/ 218247 w 322626"/>
                  <a:gd name="connsiteY3" fmla="*/ 14234 h 66423"/>
                  <a:gd name="connsiteX4" fmla="*/ 218247 w 322626"/>
                  <a:gd name="connsiteY4" fmla="*/ 0 h 66423"/>
                  <a:gd name="connsiteX5" fmla="*/ 104379 w 322626"/>
                  <a:gd name="connsiteY5" fmla="*/ 0 h 66423"/>
                  <a:gd name="connsiteX6" fmla="*/ 104379 w 322626"/>
                  <a:gd name="connsiteY6" fmla="*/ 14234 h 66423"/>
                  <a:gd name="connsiteX7" fmla="*/ 71168 w 322626"/>
                  <a:gd name="connsiteY7" fmla="*/ 47445 h 66423"/>
                  <a:gd name="connsiteX8" fmla="*/ 37956 w 322626"/>
                  <a:gd name="connsiteY8" fmla="*/ 14234 h 66423"/>
                  <a:gd name="connsiteX9" fmla="*/ 37956 w 322626"/>
                  <a:gd name="connsiteY9" fmla="*/ 0 h 66423"/>
                  <a:gd name="connsiteX10" fmla="*/ 0 w 322626"/>
                  <a:gd name="connsiteY10" fmla="*/ 0 h 66423"/>
                  <a:gd name="connsiteX11" fmla="*/ 0 w 322626"/>
                  <a:gd name="connsiteY11" fmla="*/ 66423 h 66423"/>
                  <a:gd name="connsiteX12" fmla="*/ 322626 w 322626"/>
                  <a:gd name="connsiteY12" fmla="*/ 66423 h 66423"/>
                  <a:gd name="connsiteX13" fmla="*/ 322626 w 322626"/>
                  <a:gd name="connsiteY13" fmla="*/ 0 h 66423"/>
                  <a:gd name="connsiteX14" fmla="*/ 284670 w 322626"/>
                  <a:gd name="connsiteY14" fmla="*/ 0 h 6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626" h="66423">
                    <a:moveTo>
                      <a:pt x="284670" y="0"/>
                    </a:moveTo>
                    <a:lnTo>
                      <a:pt x="284670" y="14234"/>
                    </a:lnTo>
                    <a:cubicBezTo>
                      <a:pt x="284670" y="32737"/>
                      <a:pt x="269962" y="47445"/>
                      <a:pt x="251459" y="47445"/>
                    </a:cubicBezTo>
                    <a:cubicBezTo>
                      <a:pt x="232955" y="47445"/>
                      <a:pt x="218247" y="32737"/>
                      <a:pt x="218247" y="14234"/>
                    </a:cubicBezTo>
                    <a:lnTo>
                      <a:pt x="218247" y="0"/>
                    </a:lnTo>
                    <a:lnTo>
                      <a:pt x="104379" y="0"/>
                    </a:lnTo>
                    <a:lnTo>
                      <a:pt x="104379" y="14234"/>
                    </a:lnTo>
                    <a:cubicBezTo>
                      <a:pt x="104379" y="32737"/>
                      <a:pt x="89671" y="47445"/>
                      <a:pt x="71168" y="47445"/>
                    </a:cubicBezTo>
                    <a:cubicBezTo>
                      <a:pt x="52664" y="47445"/>
                      <a:pt x="37956" y="32737"/>
                      <a:pt x="37956" y="14234"/>
                    </a:cubicBezTo>
                    <a:lnTo>
                      <a:pt x="37956" y="0"/>
                    </a:lnTo>
                    <a:lnTo>
                      <a:pt x="0" y="0"/>
                    </a:lnTo>
                    <a:lnTo>
                      <a:pt x="0" y="66423"/>
                    </a:lnTo>
                    <a:lnTo>
                      <a:pt x="322626" y="66423"/>
                    </a:lnTo>
                    <a:lnTo>
                      <a:pt x="322626" y="0"/>
                    </a:lnTo>
                    <a:lnTo>
                      <a:pt x="284670" y="0"/>
                    </a:ln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72" name="Content Placeholder 2">
            <a:extLst>
              <a:ext uri="{FF2B5EF4-FFF2-40B4-BE49-F238E27FC236}">
                <a16:creationId xmlns:a16="http://schemas.microsoft.com/office/drawing/2014/main" id="{24B7298C-9A90-4D6F-A857-9891F4132C81}"/>
              </a:ext>
            </a:extLst>
          </p:cNvPr>
          <p:cNvSpPr txBox="1">
            <a:spLocks/>
          </p:cNvSpPr>
          <p:nvPr/>
        </p:nvSpPr>
        <p:spPr>
          <a:xfrm>
            <a:off x="2073900" y="3978214"/>
            <a:ext cx="3146282"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600" dirty="0">
                <a:latin typeface="Segoe UI Light" panose="020B0502040204020203" pitchFamily="34" charset="0"/>
                <a:cs typeface="Segoe UI Light" panose="020B0502040204020203" pitchFamily="34" charset="0"/>
              </a:rPr>
              <a:t>September 1</a:t>
            </a:r>
            <a:r>
              <a:rPr lang="en-AU" sz="2600" baseline="30000" dirty="0">
                <a:latin typeface="Segoe UI Light" panose="020B0502040204020203" pitchFamily="34" charset="0"/>
                <a:cs typeface="Segoe UI Light" panose="020B0502040204020203" pitchFamily="34" charset="0"/>
              </a:rPr>
              <a:t>st</a:t>
            </a:r>
            <a:r>
              <a:rPr lang="en-AU" sz="2600" dirty="0">
                <a:latin typeface="Segoe UI Light" panose="020B0502040204020203" pitchFamily="34" charset="0"/>
                <a:cs typeface="Segoe UI Light" panose="020B0502040204020203" pitchFamily="34" charset="0"/>
              </a:rPr>
              <a:t> 2021</a:t>
            </a:r>
          </a:p>
        </p:txBody>
      </p:sp>
      <p:sp>
        <p:nvSpPr>
          <p:cNvPr id="73" name="Content Placeholder 2">
            <a:extLst>
              <a:ext uri="{FF2B5EF4-FFF2-40B4-BE49-F238E27FC236}">
                <a16:creationId xmlns:a16="http://schemas.microsoft.com/office/drawing/2014/main" id="{624E7100-CA94-48EE-BC2D-3043617165EE}"/>
              </a:ext>
            </a:extLst>
          </p:cNvPr>
          <p:cNvSpPr txBox="1">
            <a:spLocks/>
          </p:cNvSpPr>
          <p:nvPr/>
        </p:nvSpPr>
        <p:spPr>
          <a:xfrm>
            <a:off x="2073900" y="4548428"/>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Price increased in the Open Program across Server products</a:t>
            </a:r>
          </a:p>
        </p:txBody>
      </p:sp>
      <p:sp>
        <p:nvSpPr>
          <p:cNvPr id="74" name="Content Placeholder 2">
            <a:extLst>
              <a:ext uri="{FF2B5EF4-FFF2-40B4-BE49-F238E27FC236}">
                <a16:creationId xmlns:a16="http://schemas.microsoft.com/office/drawing/2014/main" id="{F9FA611F-8993-4D4B-8B9B-0E6491C912A7}"/>
              </a:ext>
            </a:extLst>
          </p:cNvPr>
          <p:cNvSpPr txBox="1">
            <a:spLocks/>
          </p:cNvSpPr>
          <p:nvPr/>
        </p:nvSpPr>
        <p:spPr>
          <a:xfrm>
            <a:off x="2073900" y="5011291"/>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Windows Server, SQL Server and some applicable CALs</a:t>
            </a:r>
          </a:p>
        </p:txBody>
      </p:sp>
      <p:pic>
        <p:nvPicPr>
          <p:cNvPr id="3" name="Recorded Sound">
            <a:hlinkClick r:id="" action="ppaction://media"/>
            <a:extLst>
              <a:ext uri="{FF2B5EF4-FFF2-40B4-BE49-F238E27FC236}">
                <a16:creationId xmlns:a16="http://schemas.microsoft.com/office/drawing/2014/main" id="{8E380A42-B762-48F3-8870-93BDA41EFE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4217" y="37618"/>
            <a:ext cx="406400" cy="406400"/>
          </a:xfrm>
          <a:prstGeom prst="rect">
            <a:avLst/>
          </a:prstGeom>
        </p:spPr>
      </p:pic>
    </p:spTree>
    <p:custDataLst>
      <p:tags r:id="rId1"/>
    </p:custDataLst>
    <p:extLst>
      <p:ext uri="{BB962C8B-B14F-4D97-AF65-F5344CB8AC3E}">
        <p14:creationId xmlns:p14="http://schemas.microsoft.com/office/powerpoint/2010/main" val="3405113689"/>
      </p:ext>
    </p:extLst>
  </p:cSld>
  <p:clrMapOvr>
    <a:masterClrMapping/>
  </p:clrMapOvr>
  <mc:AlternateContent xmlns:mc="http://schemas.openxmlformats.org/markup-compatibility/2006" xmlns:p14="http://schemas.microsoft.com/office/powerpoint/2010/main">
    <mc:Choice Requires="p14">
      <p:transition spd="med" p14:dur="700" advTm="40627">
        <p:fade/>
      </p:transition>
    </mc:Choice>
    <mc:Fallback xmlns="">
      <p:transition spd="med" advTm="40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58">
                                            <p:txEl>
                                              <p:pRg st="0" end="0"/>
                                            </p:txEl>
                                          </p:spTgt>
                                        </p:tgtEl>
                                        <p:attrNameLst>
                                          <p:attrName>style.visibility</p:attrName>
                                        </p:attrNameLst>
                                      </p:cBhvr>
                                      <p:to>
                                        <p:strVal val="visible"/>
                                      </p:to>
                                    </p:set>
                                    <p:animEffect transition="in" filter="fade">
                                      <p:cBhvr>
                                        <p:cTn id="14" dur="500"/>
                                        <p:tgtEl>
                                          <p:spTgt spid="58">
                                            <p:txEl>
                                              <p:pRg st="0" end="0"/>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58" grpId="0" build="p"/>
      <p:bldP spid="59" grpId="0"/>
      <p:bldP spid="72" grpId="0"/>
      <p:bldP spid="73" grpId="0"/>
      <p:bldP spid="74" grpId="0"/>
    </p:bldLst>
  </p:timing>
  <p:extLst>
    <p:ext uri="{E180D4A7-C9FB-4DFB-919C-405C955672EB}">
      <p14:showEvtLst xmlns:p14="http://schemas.microsoft.com/office/powerpoint/2010/main">
        <p14:playEvt time="1" objId="3"/>
        <p14:stopEvt time="40234"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84FD87-BDCA-41DF-8FE0-EDB7F26D6A6F}"/>
              </a:ext>
            </a:extLst>
          </p:cNvPr>
          <p:cNvSpPr txBox="1"/>
          <p:nvPr/>
        </p:nvSpPr>
        <p:spPr>
          <a:xfrm>
            <a:off x="533399" y="236220"/>
            <a:ext cx="9818615" cy="707886"/>
          </a:xfrm>
          <a:prstGeom prst="rect">
            <a:avLst/>
          </a:prstGeom>
          <a:noFill/>
        </p:spPr>
        <p:txBody>
          <a:bodyPr wrap="square" rtlCol="0">
            <a:spAutoFit/>
          </a:bodyPr>
          <a:lstStyle/>
          <a:p>
            <a:r>
              <a:rPr lang="en-GB" sz="2000" b="1" dirty="0">
                <a:solidFill>
                  <a:schemeClr val="bg1"/>
                </a:solidFill>
              </a:rPr>
              <a:t>Changes to the Open License Program</a:t>
            </a:r>
            <a:br>
              <a:rPr lang="en-GB" sz="2000" b="1" dirty="0">
                <a:solidFill>
                  <a:schemeClr val="bg1"/>
                </a:solidFill>
              </a:rPr>
            </a:br>
            <a:r>
              <a:rPr lang="en-GB" sz="2000" dirty="0">
                <a:solidFill>
                  <a:schemeClr val="bg1"/>
                </a:solidFill>
              </a:rPr>
              <a:t>Key dates</a:t>
            </a:r>
          </a:p>
        </p:txBody>
      </p:sp>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grpSp>
        <p:nvGrpSpPr>
          <p:cNvPr id="51" name="Group 50">
            <a:extLst>
              <a:ext uri="{FF2B5EF4-FFF2-40B4-BE49-F238E27FC236}">
                <a16:creationId xmlns:a16="http://schemas.microsoft.com/office/drawing/2014/main" id="{4DFA02A2-BE57-4042-8888-B4D2AA3EFDAD}"/>
              </a:ext>
            </a:extLst>
          </p:cNvPr>
          <p:cNvGrpSpPr/>
          <p:nvPr/>
        </p:nvGrpSpPr>
        <p:grpSpPr>
          <a:xfrm>
            <a:off x="533400" y="1531215"/>
            <a:ext cx="1318550" cy="1316028"/>
            <a:chOff x="3259078" y="2228640"/>
            <a:chExt cx="603507" cy="602353"/>
          </a:xfrm>
        </p:grpSpPr>
        <p:sp>
          <p:nvSpPr>
            <p:cNvPr id="52" name="Oval 51">
              <a:extLst>
                <a:ext uri="{FF2B5EF4-FFF2-40B4-BE49-F238E27FC236}">
                  <a16:creationId xmlns:a16="http://schemas.microsoft.com/office/drawing/2014/main" id="{5BC4556F-9322-4ED3-8C4A-08A42F2B3371}"/>
                </a:ext>
              </a:extLst>
            </p:cNvPr>
            <p:cNvSpPr/>
            <p:nvPr/>
          </p:nvSpPr>
          <p:spPr>
            <a:xfrm>
              <a:off x="3259078" y="2228640"/>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53" name="Graphic 2" descr="Daily calendar">
              <a:extLst>
                <a:ext uri="{FF2B5EF4-FFF2-40B4-BE49-F238E27FC236}">
                  <a16:creationId xmlns:a16="http://schemas.microsoft.com/office/drawing/2014/main" id="{4643E42A-F8C1-4312-A790-3404C904EC3F}"/>
                </a:ext>
              </a:extLst>
            </p:cNvPr>
            <p:cNvGrpSpPr/>
            <p:nvPr/>
          </p:nvGrpSpPr>
          <p:grpSpPr>
            <a:xfrm>
              <a:off x="3399518" y="2356095"/>
              <a:ext cx="322626" cy="322626"/>
              <a:chOff x="3399518" y="2356095"/>
              <a:chExt cx="322626" cy="322626"/>
            </a:xfrm>
            <a:noFill/>
          </p:grpSpPr>
          <p:sp>
            <p:nvSpPr>
              <p:cNvPr id="54" name="Freeform: Shape 53">
                <a:extLst>
                  <a:ext uri="{FF2B5EF4-FFF2-40B4-BE49-F238E27FC236}">
                    <a16:creationId xmlns:a16="http://schemas.microsoft.com/office/drawing/2014/main" id="{42D41E9B-CB21-475D-BFF0-A71B30ACB20A}"/>
                  </a:ext>
                </a:extLst>
              </p:cNvPr>
              <p:cNvSpPr/>
              <p:nvPr/>
            </p:nvSpPr>
            <p:spPr>
              <a:xfrm>
                <a:off x="3456452"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BCC6EDC6-481B-4307-A473-F4FB3525D99A}"/>
                  </a:ext>
                </a:extLst>
              </p:cNvPr>
              <p:cNvSpPr/>
              <p:nvPr/>
            </p:nvSpPr>
            <p:spPr>
              <a:xfrm>
                <a:off x="3399518" y="2469963"/>
                <a:ext cx="322626" cy="208758"/>
              </a:xfrm>
              <a:custGeom>
                <a:avLst/>
                <a:gdLst>
                  <a:gd name="connsiteX0" fmla="*/ 28467 w 322626"/>
                  <a:gd name="connsiteY0" fmla="*/ 142335 h 208758"/>
                  <a:gd name="connsiteX1" fmla="*/ 104379 w 322626"/>
                  <a:gd name="connsiteY1" fmla="*/ 142335 h 208758"/>
                  <a:gd name="connsiteX2" fmla="*/ 104379 w 322626"/>
                  <a:gd name="connsiteY2" fmla="*/ 180291 h 208758"/>
                  <a:gd name="connsiteX3" fmla="*/ 28467 w 322626"/>
                  <a:gd name="connsiteY3" fmla="*/ 180291 h 208758"/>
                  <a:gd name="connsiteX4" fmla="*/ 28467 w 322626"/>
                  <a:gd name="connsiteY4" fmla="*/ 142335 h 208758"/>
                  <a:gd name="connsiteX5" fmla="*/ 28467 w 322626"/>
                  <a:gd name="connsiteY5" fmla="*/ 85401 h 208758"/>
                  <a:gd name="connsiteX6" fmla="*/ 104379 w 322626"/>
                  <a:gd name="connsiteY6" fmla="*/ 85401 h 208758"/>
                  <a:gd name="connsiteX7" fmla="*/ 104379 w 322626"/>
                  <a:gd name="connsiteY7" fmla="*/ 123357 h 208758"/>
                  <a:gd name="connsiteX8" fmla="*/ 28467 w 322626"/>
                  <a:gd name="connsiteY8" fmla="*/ 123357 h 208758"/>
                  <a:gd name="connsiteX9" fmla="*/ 28467 w 322626"/>
                  <a:gd name="connsiteY9" fmla="*/ 85401 h 208758"/>
                  <a:gd name="connsiteX10" fmla="*/ 28467 w 322626"/>
                  <a:gd name="connsiteY10" fmla="*/ 28467 h 208758"/>
                  <a:gd name="connsiteX11" fmla="*/ 104379 w 322626"/>
                  <a:gd name="connsiteY11" fmla="*/ 28467 h 208758"/>
                  <a:gd name="connsiteX12" fmla="*/ 104379 w 322626"/>
                  <a:gd name="connsiteY12" fmla="*/ 66423 h 208758"/>
                  <a:gd name="connsiteX13" fmla="*/ 28467 w 322626"/>
                  <a:gd name="connsiteY13" fmla="*/ 66423 h 208758"/>
                  <a:gd name="connsiteX14" fmla="*/ 28467 w 322626"/>
                  <a:gd name="connsiteY14" fmla="*/ 28467 h 208758"/>
                  <a:gd name="connsiteX15" fmla="*/ 199269 w 322626"/>
                  <a:gd name="connsiteY15" fmla="*/ 28467 h 208758"/>
                  <a:gd name="connsiteX16" fmla="*/ 199269 w 322626"/>
                  <a:gd name="connsiteY16" fmla="*/ 66423 h 208758"/>
                  <a:gd name="connsiteX17" fmla="*/ 123357 w 322626"/>
                  <a:gd name="connsiteY17" fmla="*/ 66423 h 208758"/>
                  <a:gd name="connsiteX18" fmla="*/ 123357 w 322626"/>
                  <a:gd name="connsiteY18" fmla="*/ 28467 h 208758"/>
                  <a:gd name="connsiteX19" fmla="*/ 199269 w 322626"/>
                  <a:gd name="connsiteY19" fmla="*/ 28467 h 208758"/>
                  <a:gd name="connsiteX20" fmla="*/ 294159 w 322626"/>
                  <a:gd name="connsiteY20" fmla="*/ 28467 h 208758"/>
                  <a:gd name="connsiteX21" fmla="*/ 294159 w 322626"/>
                  <a:gd name="connsiteY21" fmla="*/ 66423 h 208758"/>
                  <a:gd name="connsiteX22" fmla="*/ 218247 w 322626"/>
                  <a:gd name="connsiteY22" fmla="*/ 66423 h 208758"/>
                  <a:gd name="connsiteX23" fmla="*/ 218247 w 322626"/>
                  <a:gd name="connsiteY23" fmla="*/ 28467 h 208758"/>
                  <a:gd name="connsiteX24" fmla="*/ 294159 w 322626"/>
                  <a:gd name="connsiteY24" fmla="*/ 28467 h 208758"/>
                  <a:gd name="connsiteX25" fmla="*/ 294159 w 322626"/>
                  <a:gd name="connsiteY25" fmla="*/ 123357 h 208758"/>
                  <a:gd name="connsiteX26" fmla="*/ 218247 w 322626"/>
                  <a:gd name="connsiteY26" fmla="*/ 123357 h 208758"/>
                  <a:gd name="connsiteX27" fmla="*/ 218247 w 322626"/>
                  <a:gd name="connsiteY27" fmla="*/ 85401 h 208758"/>
                  <a:gd name="connsiteX28" fmla="*/ 294159 w 322626"/>
                  <a:gd name="connsiteY28" fmla="*/ 85401 h 208758"/>
                  <a:gd name="connsiteX29" fmla="*/ 294159 w 322626"/>
                  <a:gd name="connsiteY29" fmla="*/ 123357 h 208758"/>
                  <a:gd name="connsiteX30" fmla="*/ 294159 w 322626"/>
                  <a:gd name="connsiteY30" fmla="*/ 180291 h 208758"/>
                  <a:gd name="connsiteX31" fmla="*/ 218247 w 322626"/>
                  <a:gd name="connsiteY31" fmla="*/ 180291 h 208758"/>
                  <a:gd name="connsiteX32" fmla="*/ 218247 w 322626"/>
                  <a:gd name="connsiteY32" fmla="*/ 142335 h 208758"/>
                  <a:gd name="connsiteX33" fmla="*/ 294159 w 322626"/>
                  <a:gd name="connsiteY33" fmla="*/ 142335 h 208758"/>
                  <a:gd name="connsiteX34" fmla="*/ 294159 w 322626"/>
                  <a:gd name="connsiteY34" fmla="*/ 180291 h 208758"/>
                  <a:gd name="connsiteX35" fmla="*/ 123357 w 322626"/>
                  <a:gd name="connsiteY35" fmla="*/ 123357 h 208758"/>
                  <a:gd name="connsiteX36" fmla="*/ 123357 w 322626"/>
                  <a:gd name="connsiteY36" fmla="*/ 85401 h 208758"/>
                  <a:gd name="connsiteX37" fmla="*/ 199269 w 322626"/>
                  <a:gd name="connsiteY37" fmla="*/ 85401 h 208758"/>
                  <a:gd name="connsiteX38" fmla="*/ 199269 w 322626"/>
                  <a:gd name="connsiteY38" fmla="*/ 123357 h 208758"/>
                  <a:gd name="connsiteX39" fmla="*/ 123357 w 322626"/>
                  <a:gd name="connsiteY39" fmla="*/ 123357 h 208758"/>
                  <a:gd name="connsiteX40" fmla="*/ 123357 w 322626"/>
                  <a:gd name="connsiteY40" fmla="*/ 180291 h 208758"/>
                  <a:gd name="connsiteX41" fmla="*/ 123357 w 322626"/>
                  <a:gd name="connsiteY41" fmla="*/ 142335 h 208758"/>
                  <a:gd name="connsiteX42" fmla="*/ 199269 w 322626"/>
                  <a:gd name="connsiteY42" fmla="*/ 142335 h 208758"/>
                  <a:gd name="connsiteX43" fmla="*/ 199269 w 322626"/>
                  <a:gd name="connsiteY43" fmla="*/ 180291 h 208758"/>
                  <a:gd name="connsiteX44" fmla="*/ 123357 w 322626"/>
                  <a:gd name="connsiteY44" fmla="*/ 180291 h 208758"/>
                  <a:gd name="connsiteX45" fmla="*/ 0 w 322626"/>
                  <a:gd name="connsiteY45" fmla="*/ 208758 h 208758"/>
                  <a:gd name="connsiteX46" fmla="*/ 322626 w 322626"/>
                  <a:gd name="connsiteY46" fmla="*/ 208758 h 208758"/>
                  <a:gd name="connsiteX47" fmla="*/ 322626 w 322626"/>
                  <a:gd name="connsiteY47" fmla="*/ 0 h 208758"/>
                  <a:gd name="connsiteX48" fmla="*/ 0 w 322626"/>
                  <a:gd name="connsiteY48" fmla="*/ 0 h 208758"/>
                  <a:gd name="connsiteX49" fmla="*/ 0 w 322626"/>
                  <a:gd name="connsiteY49" fmla="*/ 208758 h 2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2626" h="208758">
                    <a:moveTo>
                      <a:pt x="28467" y="142335"/>
                    </a:moveTo>
                    <a:lnTo>
                      <a:pt x="104379" y="142335"/>
                    </a:lnTo>
                    <a:lnTo>
                      <a:pt x="104379" y="180291"/>
                    </a:lnTo>
                    <a:lnTo>
                      <a:pt x="28467" y="180291"/>
                    </a:lnTo>
                    <a:lnTo>
                      <a:pt x="28467" y="142335"/>
                    </a:lnTo>
                    <a:close/>
                    <a:moveTo>
                      <a:pt x="28467" y="85401"/>
                    </a:moveTo>
                    <a:lnTo>
                      <a:pt x="104379" y="85401"/>
                    </a:lnTo>
                    <a:lnTo>
                      <a:pt x="104379" y="123357"/>
                    </a:lnTo>
                    <a:lnTo>
                      <a:pt x="28467" y="123357"/>
                    </a:lnTo>
                    <a:lnTo>
                      <a:pt x="28467" y="85401"/>
                    </a:lnTo>
                    <a:close/>
                    <a:moveTo>
                      <a:pt x="28467" y="28467"/>
                    </a:moveTo>
                    <a:lnTo>
                      <a:pt x="104379" y="28467"/>
                    </a:lnTo>
                    <a:lnTo>
                      <a:pt x="104379" y="66423"/>
                    </a:lnTo>
                    <a:lnTo>
                      <a:pt x="28467" y="66423"/>
                    </a:lnTo>
                    <a:lnTo>
                      <a:pt x="28467" y="28467"/>
                    </a:lnTo>
                    <a:close/>
                    <a:moveTo>
                      <a:pt x="199269" y="28467"/>
                    </a:moveTo>
                    <a:lnTo>
                      <a:pt x="199269" y="66423"/>
                    </a:lnTo>
                    <a:lnTo>
                      <a:pt x="123357" y="66423"/>
                    </a:lnTo>
                    <a:lnTo>
                      <a:pt x="123357" y="28467"/>
                    </a:lnTo>
                    <a:lnTo>
                      <a:pt x="199269" y="28467"/>
                    </a:lnTo>
                    <a:close/>
                    <a:moveTo>
                      <a:pt x="294159" y="28467"/>
                    </a:moveTo>
                    <a:lnTo>
                      <a:pt x="294159" y="66423"/>
                    </a:lnTo>
                    <a:lnTo>
                      <a:pt x="218247" y="66423"/>
                    </a:lnTo>
                    <a:lnTo>
                      <a:pt x="218247" y="28467"/>
                    </a:lnTo>
                    <a:lnTo>
                      <a:pt x="294159" y="28467"/>
                    </a:lnTo>
                    <a:close/>
                    <a:moveTo>
                      <a:pt x="294159" y="123357"/>
                    </a:moveTo>
                    <a:lnTo>
                      <a:pt x="218247" y="123357"/>
                    </a:lnTo>
                    <a:lnTo>
                      <a:pt x="218247" y="85401"/>
                    </a:lnTo>
                    <a:lnTo>
                      <a:pt x="294159" y="85401"/>
                    </a:lnTo>
                    <a:lnTo>
                      <a:pt x="294159" y="123357"/>
                    </a:lnTo>
                    <a:close/>
                    <a:moveTo>
                      <a:pt x="294159" y="180291"/>
                    </a:moveTo>
                    <a:lnTo>
                      <a:pt x="218247" y="180291"/>
                    </a:lnTo>
                    <a:lnTo>
                      <a:pt x="218247" y="142335"/>
                    </a:lnTo>
                    <a:lnTo>
                      <a:pt x="294159" y="142335"/>
                    </a:lnTo>
                    <a:lnTo>
                      <a:pt x="294159" y="180291"/>
                    </a:lnTo>
                    <a:close/>
                    <a:moveTo>
                      <a:pt x="123357" y="123357"/>
                    </a:moveTo>
                    <a:lnTo>
                      <a:pt x="123357" y="85401"/>
                    </a:lnTo>
                    <a:lnTo>
                      <a:pt x="199269" y="85401"/>
                    </a:lnTo>
                    <a:lnTo>
                      <a:pt x="199269" y="123357"/>
                    </a:lnTo>
                    <a:lnTo>
                      <a:pt x="123357" y="123357"/>
                    </a:lnTo>
                    <a:close/>
                    <a:moveTo>
                      <a:pt x="123357" y="180291"/>
                    </a:moveTo>
                    <a:lnTo>
                      <a:pt x="123357" y="142335"/>
                    </a:lnTo>
                    <a:lnTo>
                      <a:pt x="199269" y="142335"/>
                    </a:lnTo>
                    <a:lnTo>
                      <a:pt x="199269" y="180291"/>
                    </a:lnTo>
                    <a:lnTo>
                      <a:pt x="123357" y="180291"/>
                    </a:lnTo>
                    <a:close/>
                    <a:moveTo>
                      <a:pt x="0" y="208758"/>
                    </a:moveTo>
                    <a:lnTo>
                      <a:pt x="322626" y="208758"/>
                    </a:lnTo>
                    <a:lnTo>
                      <a:pt x="322626" y="0"/>
                    </a:lnTo>
                    <a:lnTo>
                      <a:pt x="0" y="0"/>
                    </a:lnTo>
                    <a:lnTo>
                      <a:pt x="0" y="208758"/>
                    </a:lnTo>
                    <a:close/>
                  </a:path>
                </a:pathLst>
              </a:custGeom>
              <a:noFill/>
              <a:ln w="6218" cap="flat">
                <a:solidFill>
                  <a:srgbClr val="92D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0750AB02-879F-452F-820A-B5A57AE6BEF4}"/>
                  </a:ext>
                </a:extLst>
              </p:cNvPr>
              <p:cNvSpPr/>
              <p:nvPr/>
            </p:nvSpPr>
            <p:spPr>
              <a:xfrm>
                <a:off x="3636743"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6BD09496-E4B0-4314-997E-39A7BC187423}"/>
                  </a:ext>
                </a:extLst>
              </p:cNvPr>
              <p:cNvSpPr/>
              <p:nvPr/>
            </p:nvSpPr>
            <p:spPr>
              <a:xfrm>
                <a:off x="3399518" y="2384562"/>
                <a:ext cx="322626" cy="66423"/>
              </a:xfrm>
              <a:custGeom>
                <a:avLst/>
                <a:gdLst>
                  <a:gd name="connsiteX0" fmla="*/ 284670 w 322626"/>
                  <a:gd name="connsiteY0" fmla="*/ 0 h 66423"/>
                  <a:gd name="connsiteX1" fmla="*/ 284670 w 322626"/>
                  <a:gd name="connsiteY1" fmla="*/ 14234 h 66423"/>
                  <a:gd name="connsiteX2" fmla="*/ 251459 w 322626"/>
                  <a:gd name="connsiteY2" fmla="*/ 47445 h 66423"/>
                  <a:gd name="connsiteX3" fmla="*/ 218247 w 322626"/>
                  <a:gd name="connsiteY3" fmla="*/ 14234 h 66423"/>
                  <a:gd name="connsiteX4" fmla="*/ 218247 w 322626"/>
                  <a:gd name="connsiteY4" fmla="*/ 0 h 66423"/>
                  <a:gd name="connsiteX5" fmla="*/ 104379 w 322626"/>
                  <a:gd name="connsiteY5" fmla="*/ 0 h 66423"/>
                  <a:gd name="connsiteX6" fmla="*/ 104379 w 322626"/>
                  <a:gd name="connsiteY6" fmla="*/ 14234 h 66423"/>
                  <a:gd name="connsiteX7" fmla="*/ 71168 w 322626"/>
                  <a:gd name="connsiteY7" fmla="*/ 47445 h 66423"/>
                  <a:gd name="connsiteX8" fmla="*/ 37956 w 322626"/>
                  <a:gd name="connsiteY8" fmla="*/ 14234 h 66423"/>
                  <a:gd name="connsiteX9" fmla="*/ 37956 w 322626"/>
                  <a:gd name="connsiteY9" fmla="*/ 0 h 66423"/>
                  <a:gd name="connsiteX10" fmla="*/ 0 w 322626"/>
                  <a:gd name="connsiteY10" fmla="*/ 0 h 66423"/>
                  <a:gd name="connsiteX11" fmla="*/ 0 w 322626"/>
                  <a:gd name="connsiteY11" fmla="*/ 66423 h 66423"/>
                  <a:gd name="connsiteX12" fmla="*/ 322626 w 322626"/>
                  <a:gd name="connsiteY12" fmla="*/ 66423 h 66423"/>
                  <a:gd name="connsiteX13" fmla="*/ 322626 w 322626"/>
                  <a:gd name="connsiteY13" fmla="*/ 0 h 66423"/>
                  <a:gd name="connsiteX14" fmla="*/ 284670 w 322626"/>
                  <a:gd name="connsiteY14" fmla="*/ 0 h 6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626" h="66423">
                    <a:moveTo>
                      <a:pt x="284670" y="0"/>
                    </a:moveTo>
                    <a:lnTo>
                      <a:pt x="284670" y="14234"/>
                    </a:lnTo>
                    <a:cubicBezTo>
                      <a:pt x="284670" y="32737"/>
                      <a:pt x="269962" y="47445"/>
                      <a:pt x="251459" y="47445"/>
                    </a:cubicBezTo>
                    <a:cubicBezTo>
                      <a:pt x="232955" y="47445"/>
                      <a:pt x="218247" y="32737"/>
                      <a:pt x="218247" y="14234"/>
                    </a:cubicBezTo>
                    <a:lnTo>
                      <a:pt x="218247" y="0"/>
                    </a:lnTo>
                    <a:lnTo>
                      <a:pt x="104379" y="0"/>
                    </a:lnTo>
                    <a:lnTo>
                      <a:pt x="104379" y="14234"/>
                    </a:lnTo>
                    <a:cubicBezTo>
                      <a:pt x="104379" y="32737"/>
                      <a:pt x="89671" y="47445"/>
                      <a:pt x="71168" y="47445"/>
                    </a:cubicBezTo>
                    <a:cubicBezTo>
                      <a:pt x="52664" y="47445"/>
                      <a:pt x="37956" y="32737"/>
                      <a:pt x="37956" y="14234"/>
                    </a:cubicBezTo>
                    <a:lnTo>
                      <a:pt x="37956" y="0"/>
                    </a:lnTo>
                    <a:lnTo>
                      <a:pt x="0" y="0"/>
                    </a:lnTo>
                    <a:lnTo>
                      <a:pt x="0" y="66423"/>
                    </a:lnTo>
                    <a:lnTo>
                      <a:pt x="322626" y="66423"/>
                    </a:lnTo>
                    <a:lnTo>
                      <a:pt x="322626" y="0"/>
                    </a:lnTo>
                    <a:lnTo>
                      <a:pt x="284670" y="0"/>
                    </a:ln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58" name="Content Placeholder 2">
            <a:extLst>
              <a:ext uri="{FF2B5EF4-FFF2-40B4-BE49-F238E27FC236}">
                <a16:creationId xmlns:a16="http://schemas.microsoft.com/office/drawing/2014/main" id="{32D158D1-7343-4BED-BAD0-5E114A46A110}"/>
              </a:ext>
            </a:extLst>
          </p:cNvPr>
          <p:cNvSpPr>
            <a:spLocks noGrp="1"/>
          </p:cNvSpPr>
          <p:nvPr>
            <p:ph idx="1"/>
          </p:nvPr>
        </p:nvSpPr>
        <p:spPr>
          <a:xfrm>
            <a:off x="2073901" y="1537996"/>
            <a:ext cx="2625420" cy="598640"/>
          </a:xfrm>
        </p:spPr>
        <p:txBody>
          <a:bodyPr anchor="ctr">
            <a:normAutofit/>
          </a:bodyPr>
          <a:lstStyle/>
          <a:p>
            <a:pPr marL="0" indent="0">
              <a:buNone/>
            </a:pPr>
            <a:r>
              <a:rPr lang="en-AU" sz="2600" dirty="0">
                <a:latin typeface="Segoe UI Light" panose="020B0502040204020203" pitchFamily="34" charset="0"/>
                <a:cs typeface="Segoe UI Light" panose="020B0502040204020203" pitchFamily="34" charset="0"/>
              </a:rPr>
              <a:t>October 1</a:t>
            </a:r>
            <a:r>
              <a:rPr lang="en-AU" sz="2600" baseline="30000" dirty="0">
                <a:latin typeface="Segoe UI Light" panose="020B0502040204020203" pitchFamily="34" charset="0"/>
                <a:cs typeface="Segoe UI Light" panose="020B0502040204020203" pitchFamily="34" charset="0"/>
              </a:rPr>
              <a:t>st</a:t>
            </a:r>
            <a:r>
              <a:rPr lang="en-AU" sz="2600" dirty="0">
                <a:latin typeface="Segoe UI Light" panose="020B0502040204020203" pitchFamily="34" charset="0"/>
                <a:cs typeface="Segoe UI Light" panose="020B0502040204020203" pitchFamily="34" charset="0"/>
              </a:rPr>
              <a:t> 2021</a:t>
            </a:r>
          </a:p>
        </p:txBody>
      </p:sp>
      <p:sp>
        <p:nvSpPr>
          <p:cNvPr id="59" name="Content Placeholder 2">
            <a:extLst>
              <a:ext uri="{FF2B5EF4-FFF2-40B4-BE49-F238E27FC236}">
                <a16:creationId xmlns:a16="http://schemas.microsoft.com/office/drawing/2014/main" id="{4573801D-C167-46C2-91C7-60BB36278C02}"/>
              </a:ext>
            </a:extLst>
          </p:cNvPr>
          <p:cNvSpPr txBox="1">
            <a:spLocks/>
          </p:cNvSpPr>
          <p:nvPr/>
        </p:nvSpPr>
        <p:spPr>
          <a:xfrm>
            <a:off x="2073900" y="2108210"/>
            <a:ext cx="9584699"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A second price adjustment will occur, this time on Office application software</a:t>
            </a:r>
          </a:p>
        </p:txBody>
      </p:sp>
      <p:grpSp>
        <p:nvGrpSpPr>
          <p:cNvPr id="65" name="Group 64">
            <a:extLst>
              <a:ext uri="{FF2B5EF4-FFF2-40B4-BE49-F238E27FC236}">
                <a16:creationId xmlns:a16="http://schemas.microsoft.com/office/drawing/2014/main" id="{C27CD471-A4E5-454A-80D1-7D7FE63A36E2}"/>
              </a:ext>
            </a:extLst>
          </p:cNvPr>
          <p:cNvGrpSpPr/>
          <p:nvPr/>
        </p:nvGrpSpPr>
        <p:grpSpPr>
          <a:xfrm>
            <a:off x="533399" y="3971433"/>
            <a:ext cx="1318550" cy="1316028"/>
            <a:chOff x="3259078" y="2228640"/>
            <a:chExt cx="603507" cy="602353"/>
          </a:xfrm>
        </p:grpSpPr>
        <p:sp>
          <p:nvSpPr>
            <p:cNvPr id="66" name="Oval 65">
              <a:extLst>
                <a:ext uri="{FF2B5EF4-FFF2-40B4-BE49-F238E27FC236}">
                  <a16:creationId xmlns:a16="http://schemas.microsoft.com/office/drawing/2014/main" id="{5B35D00A-54CB-47E1-9C63-6B5D311F5C39}"/>
                </a:ext>
              </a:extLst>
            </p:cNvPr>
            <p:cNvSpPr/>
            <p:nvPr/>
          </p:nvSpPr>
          <p:spPr>
            <a:xfrm>
              <a:off x="3259078" y="2228640"/>
              <a:ext cx="603507" cy="602353"/>
            </a:xfrm>
            <a:prstGeom prst="ellipse">
              <a:avLst/>
            </a:prstGeom>
            <a:noFill/>
            <a:ln w="15875" cap="rnd" cmpd="sng">
              <a:solidFill>
                <a:srgbClr val="3097CF"/>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7" name="Graphic 2" descr="Daily calendar">
              <a:extLst>
                <a:ext uri="{FF2B5EF4-FFF2-40B4-BE49-F238E27FC236}">
                  <a16:creationId xmlns:a16="http://schemas.microsoft.com/office/drawing/2014/main" id="{FEBE93AD-A1AA-4077-BE9D-397D6857159F}"/>
                </a:ext>
              </a:extLst>
            </p:cNvPr>
            <p:cNvGrpSpPr/>
            <p:nvPr/>
          </p:nvGrpSpPr>
          <p:grpSpPr>
            <a:xfrm>
              <a:off x="3399518" y="2356095"/>
              <a:ext cx="322626" cy="322626"/>
              <a:chOff x="3399518" y="2356095"/>
              <a:chExt cx="322626" cy="322626"/>
            </a:xfrm>
            <a:noFill/>
          </p:grpSpPr>
          <p:sp>
            <p:nvSpPr>
              <p:cNvPr id="68" name="Freeform: Shape 67">
                <a:extLst>
                  <a:ext uri="{FF2B5EF4-FFF2-40B4-BE49-F238E27FC236}">
                    <a16:creationId xmlns:a16="http://schemas.microsoft.com/office/drawing/2014/main" id="{29D71A3F-D29C-4223-9479-A540D0D4AAAA}"/>
                  </a:ext>
                </a:extLst>
              </p:cNvPr>
              <p:cNvSpPr/>
              <p:nvPr/>
            </p:nvSpPr>
            <p:spPr>
              <a:xfrm>
                <a:off x="3456452"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1F6AE9F9-4447-47D7-9991-92BDDB8BB525}"/>
                  </a:ext>
                </a:extLst>
              </p:cNvPr>
              <p:cNvSpPr/>
              <p:nvPr/>
            </p:nvSpPr>
            <p:spPr>
              <a:xfrm>
                <a:off x="3399518" y="2469963"/>
                <a:ext cx="322626" cy="208758"/>
              </a:xfrm>
              <a:custGeom>
                <a:avLst/>
                <a:gdLst>
                  <a:gd name="connsiteX0" fmla="*/ 28467 w 322626"/>
                  <a:gd name="connsiteY0" fmla="*/ 142335 h 208758"/>
                  <a:gd name="connsiteX1" fmla="*/ 104379 w 322626"/>
                  <a:gd name="connsiteY1" fmla="*/ 142335 h 208758"/>
                  <a:gd name="connsiteX2" fmla="*/ 104379 w 322626"/>
                  <a:gd name="connsiteY2" fmla="*/ 180291 h 208758"/>
                  <a:gd name="connsiteX3" fmla="*/ 28467 w 322626"/>
                  <a:gd name="connsiteY3" fmla="*/ 180291 h 208758"/>
                  <a:gd name="connsiteX4" fmla="*/ 28467 w 322626"/>
                  <a:gd name="connsiteY4" fmla="*/ 142335 h 208758"/>
                  <a:gd name="connsiteX5" fmla="*/ 28467 w 322626"/>
                  <a:gd name="connsiteY5" fmla="*/ 85401 h 208758"/>
                  <a:gd name="connsiteX6" fmla="*/ 104379 w 322626"/>
                  <a:gd name="connsiteY6" fmla="*/ 85401 h 208758"/>
                  <a:gd name="connsiteX7" fmla="*/ 104379 w 322626"/>
                  <a:gd name="connsiteY7" fmla="*/ 123357 h 208758"/>
                  <a:gd name="connsiteX8" fmla="*/ 28467 w 322626"/>
                  <a:gd name="connsiteY8" fmla="*/ 123357 h 208758"/>
                  <a:gd name="connsiteX9" fmla="*/ 28467 w 322626"/>
                  <a:gd name="connsiteY9" fmla="*/ 85401 h 208758"/>
                  <a:gd name="connsiteX10" fmla="*/ 28467 w 322626"/>
                  <a:gd name="connsiteY10" fmla="*/ 28467 h 208758"/>
                  <a:gd name="connsiteX11" fmla="*/ 104379 w 322626"/>
                  <a:gd name="connsiteY11" fmla="*/ 28467 h 208758"/>
                  <a:gd name="connsiteX12" fmla="*/ 104379 w 322626"/>
                  <a:gd name="connsiteY12" fmla="*/ 66423 h 208758"/>
                  <a:gd name="connsiteX13" fmla="*/ 28467 w 322626"/>
                  <a:gd name="connsiteY13" fmla="*/ 66423 h 208758"/>
                  <a:gd name="connsiteX14" fmla="*/ 28467 w 322626"/>
                  <a:gd name="connsiteY14" fmla="*/ 28467 h 208758"/>
                  <a:gd name="connsiteX15" fmla="*/ 199269 w 322626"/>
                  <a:gd name="connsiteY15" fmla="*/ 28467 h 208758"/>
                  <a:gd name="connsiteX16" fmla="*/ 199269 w 322626"/>
                  <a:gd name="connsiteY16" fmla="*/ 66423 h 208758"/>
                  <a:gd name="connsiteX17" fmla="*/ 123357 w 322626"/>
                  <a:gd name="connsiteY17" fmla="*/ 66423 h 208758"/>
                  <a:gd name="connsiteX18" fmla="*/ 123357 w 322626"/>
                  <a:gd name="connsiteY18" fmla="*/ 28467 h 208758"/>
                  <a:gd name="connsiteX19" fmla="*/ 199269 w 322626"/>
                  <a:gd name="connsiteY19" fmla="*/ 28467 h 208758"/>
                  <a:gd name="connsiteX20" fmla="*/ 294159 w 322626"/>
                  <a:gd name="connsiteY20" fmla="*/ 28467 h 208758"/>
                  <a:gd name="connsiteX21" fmla="*/ 294159 w 322626"/>
                  <a:gd name="connsiteY21" fmla="*/ 66423 h 208758"/>
                  <a:gd name="connsiteX22" fmla="*/ 218247 w 322626"/>
                  <a:gd name="connsiteY22" fmla="*/ 66423 h 208758"/>
                  <a:gd name="connsiteX23" fmla="*/ 218247 w 322626"/>
                  <a:gd name="connsiteY23" fmla="*/ 28467 h 208758"/>
                  <a:gd name="connsiteX24" fmla="*/ 294159 w 322626"/>
                  <a:gd name="connsiteY24" fmla="*/ 28467 h 208758"/>
                  <a:gd name="connsiteX25" fmla="*/ 294159 w 322626"/>
                  <a:gd name="connsiteY25" fmla="*/ 123357 h 208758"/>
                  <a:gd name="connsiteX26" fmla="*/ 218247 w 322626"/>
                  <a:gd name="connsiteY26" fmla="*/ 123357 h 208758"/>
                  <a:gd name="connsiteX27" fmla="*/ 218247 w 322626"/>
                  <a:gd name="connsiteY27" fmla="*/ 85401 h 208758"/>
                  <a:gd name="connsiteX28" fmla="*/ 294159 w 322626"/>
                  <a:gd name="connsiteY28" fmla="*/ 85401 h 208758"/>
                  <a:gd name="connsiteX29" fmla="*/ 294159 w 322626"/>
                  <a:gd name="connsiteY29" fmla="*/ 123357 h 208758"/>
                  <a:gd name="connsiteX30" fmla="*/ 294159 w 322626"/>
                  <a:gd name="connsiteY30" fmla="*/ 180291 h 208758"/>
                  <a:gd name="connsiteX31" fmla="*/ 218247 w 322626"/>
                  <a:gd name="connsiteY31" fmla="*/ 180291 h 208758"/>
                  <a:gd name="connsiteX32" fmla="*/ 218247 w 322626"/>
                  <a:gd name="connsiteY32" fmla="*/ 142335 h 208758"/>
                  <a:gd name="connsiteX33" fmla="*/ 294159 w 322626"/>
                  <a:gd name="connsiteY33" fmla="*/ 142335 h 208758"/>
                  <a:gd name="connsiteX34" fmla="*/ 294159 w 322626"/>
                  <a:gd name="connsiteY34" fmla="*/ 180291 h 208758"/>
                  <a:gd name="connsiteX35" fmla="*/ 123357 w 322626"/>
                  <a:gd name="connsiteY35" fmla="*/ 123357 h 208758"/>
                  <a:gd name="connsiteX36" fmla="*/ 123357 w 322626"/>
                  <a:gd name="connsiteY36" fmla="*/ 85401 h 208758"/>
                  <a:gd name="connsiteX37" fmla="*/ 199269 w 322626"/>
                  <a:gd name="connsiteY37" fmla="*/ 85401 h 208758"/>
                  <a:gd name="connsiteX38" fmla="*/ 199269 w 322626"/>
                  <a:gd name="connsiteY38" fmla="*/ 123357 h 208758"/>
                  <a:gd name="connsiteX39" fmla="*/ 123357 w 322626"/>
                  <a:gd name="connsiteY39" fmla="*/ 123357 h 208758"/>
                  <a:gd name="connsiteX40" fmla="*/ 123357 w 322626"/>
                  <a:gd name="connsiteY40" fmla="*/ 180291 h 208758"/>
                  <a:gd name="connsiteX41" fmla="*/ 123357 w 322626"/>
                  <a:gd name="connsiteY41" fmla="*/ 142335 h 208758"/>
                  <a:gd name="connsiteX42" fmla="*/ 199269 w 322626"/>
                  <a:gd name="connsiteY42" fmla="*/ 142335 h 208758"/>
                  <a:gd name="connsiteX43" fmla="*/ 199269 w 322626"/>
                  <a:gd name="connsiteY43" fmla="*/ 180291 h 208758"/>
                  <a:gd name="connsiteX44" fmla="*/ 123357 w 322626"/>
                  <a:gd name="connsiteY44" fmla="*/ 180291 h 208758"/>
                  <a:gd name="connsiteX45" fmla="*/ 0 w 322626"/>
                  <a:gd name="connsiteY45" fmla="*/ 208758 h 208758"/>
                  <a:gd name="connsiteX46" fmla="*/ 322626 w 322626"/>
                  <a:gd name="connsiteY46" fmla="*/ 208758 h 208758"/>
                  <a:gd name="connsiteX47" fmla="*/ 322626 w 322626"/>
                  <a:gd name="connsiteY47" fmla="*/ 0 h 208758"/>
                  <a:gd name="connsiteX48" fmla="*/ 0 w 322626"/>
                  <a:gd name="connsiteY48" fmla="*/ 0 h 208758"/>
                  <a:gd name="connsiteX49" fmla="*/ 0 w 322626"/>
                  <a:gd name="connsiteY49" fmla="*/ 208758 h 2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2626" h="208758">
                    <a:moveTo>
                      <a:pt x="28467" y="142335"/>
                    </a:moveTo>
                    <a:lnTo>
                      <a:pt x="104379" y="142335"/>
                    </a:lnTo>
                    <a:lnTo>
                      <a:pt x="104379" y="180291"/>
                    </a:lnTo>
                    <a:lnTo>
                      <a:pt x="28467" y="180291"/>
                    </a:lnTo>
                    <a:lnTo>
                      <a:pt x="28467" y="142335"/>
                    </a:lnTo>
                    <a:close/>
                    <a:moveTo>
                      <a:pt x="28467" y="85401"/>
                    </a:moveTo>
                    <a:lnTo>
                      <a:pt x="104379" y="85401"/>
                    </a:lnTo>
                    <a:lnTo>
                      <a:pt x="104379" y="123357"/>
                    </a:lnTo>
                    <a:lnTo>
                      <a:pt x="28467" y="123357"/>
                    </a:lnTo>
                    <a:lnTo>
                      <a:pt x="28467" y="85401"/>
                    </a:lnTo>
                    <a:close/>
                    <a:moveTo>
                      <a:pt x="28467" y="28467"/>
                    </a:moveTo>
                    <a:lnTo>
                      <a:pt x="104379" y="28467"/>
                    </a:lnTo>
                    <a:lnTo>
                      <a:pt x="104379" y="66423"/>
                    </a:lnTo>
                    <a:lnTo>
                      <a:pt x="28467" y="66423"/>
                    </a:lnTo>
                    <a:lnTo>
                      <a:pt x="28467" y="28467"/>
                    </a:lnTo>
                    <a:close/>
                    <a:moveTo>
                      <a:pt x="199269" y="28467"/>
                    </a:moveTo>
                    <a:lnTo>
                      <a:pt x="199269" y="66423"/>
                    </a:lnTo>
                    <a:lnTo>
                      <a:pt x="123357" y="66423"/>
                    </a:lnTo>
                    <a:lnTo>
                      <a:pt x="123357" y="28467"/>
                    </a:lnTo>
                    <a:lnTo>
                      <a:pt x="199269" y="28467"/>
                    </a:lnTo>
                    <a:close/>
                    <a:moveTo>
                      <a:pt x="294159" y="28467"/>
                    </a:moveTo>
                    <a:lnTo>
                      <a:pt x="294159" y="66423"/>
                    </a:lnTo>
                    <a:lnTo>
                      <a:pt x="218247" y="66423"/>
                    </a:lnTo>
                    <a:lnTo>
                      <a:pt x="218247" y="28467"/>
                    </a:lnTo>
                    <a:lnTo>
                      <a:pt x="294159" y="28467"/>
                    </a:lnTo>
                    <a:close/>
                    <a:moveTo>
                      <a:pt x="294159" y="123357"/>
                    </a:moveTo>
                    <a:lnTo>
                      <a:pt x="218247" y="123357"/>
                    </a:lnTo>
                    <a:lnTo>
                      <a:pt x="218247" y="85401"/>
                    </a:lnTo>
                    <a:lnTo>
                      <a:pt x="294159" y="85401"/>
                    </a:lnTo>
                    <a:lnTo>
                      <a:pt x="294159" y="123357"/>
                    </a:lnTo>
                    <a:close/>
                    <a:moveTo>
                      <a:pt x="294159" y="180291"/>
                    </a:moveTo>
                    <a:lnTo>
                      <a:pt x="218247" y="180291"/>
                    </a:lnTo>
                    <a:lnTo>
                      <a:pt x="218247" y="142335"/>
                    </a:lnTo>
                    <a:lnTo>
                      <a:pt x="294159" y="142335"/>
                    </a:lnTo>
                    <a:lnTo>
                      <a:pt x="294159" y="180291"/>
                    </a:lnTo>
                    <a:close/>
                    <a:moveTo>
                      <a:pt x="123357" y="123357"/>
                    </a:moveTo>
                    <a:lnTo>
                      <a:pt x="123357" y="85401"/>
                    </a:lnTo>
                    <a:lnTo>
                      <a:pt x="199269" y="85401"/>
                    </a:lnTo>
                    <a:lnTo>
                      <a:pt x="199269" y="123357"/>
                    </a:lnTo>
                    <a:lnTo>
                      <a:pt x="123357" y="123357"/>
                    </a:lnTo>
                    <a:close/>
                    <a:moveTo>
                      <a:pt x="123357" y="180291"/>
                    </a:moveTo>
                    <a:lnTo>
                      <a:pt x="123357" y="142335"/>
                    </a:lnTo>
                    <a:lnTo>
                      <a:pt x="199269" y="142335"/>
                    </a:lnTo>
                    <a:lnTo>
                      <a:pt x="199269" y="180291"/>
                    </a:lnTo>
                    <a:lnTo>
                      <a:pt x="123357" y="180291"/>
                    </a:lnTo>
                    <a:close/>
                    <a:moveTo>
                      <a:pt x="0" y="208758"/>
                    </a:moveTo>
                    <a:lnTo>
                      <a:pt x="322626" y="208758"/>
                    </a:lnTo>
                    <a:lnTo>
                      <a:pt x="322626" y="0"/>
                    </a:lnTo>
                    <a:lnTo>
                      <a:pt x="0" y="0"/>
                    </a:lnTo>
                    <a:lnTo>
                      <a:pt x="0" y="208758"/>
                    </a:lnTo>
                    <a:close/>
                  </a:path>
                </a:pathLst>
              </a:custGeom>
              <a:noFill/>
              <a:ln w="6218" cap="flat">
                <a:solidFill>
                  <a:srgbClr val="92D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EFFCA226-B5F6-491C-A367-AF326A3CA893}"/>
                  </a:ext>
                </a:extLst>
              </p:cNvPr>
              <p:cNvSpPr/>
              <p:nvPr/>
            </p:nvSpPr>
            <p:spPr>
              <a:xfrm>
                <a:off x="3636743" y="2356095"/>
                <a:ext cx="28467" cy="56934"/>
              </a:xfrm>
              <a:custGeom>
                <a:avLst/>
                <a:gdLst>
                  <a:gd name="connsiteX0" fmla="*/ 14234 w 28467"/>
                  <a:gd name="connsiteY0" fmla="*/ 56934 h 56934"/>
                  <a:gd name="connsiteX1" fmla="*/ 28467 w 28467"/>
                  <a:gd name="connsiteY1" fmla="*/ 42701 h 56934"/>
                  <a:gd name="connsiteX2" fmla="*/ 28467 w 28467"/>
                  <a:gd name="connsiteY2" fmla="*/ 14234 h 56934"/>
                  <a:gd name="connsiteX3" fmla="*/ 14234 w 28467"/>
                  <a:gd name="connsiteY3" fmla="*/ 0 h 56934"/>
                  <a:gd name="connsiteX4" fmla="*/ 0 w 28467"/>
                  <a:gd name="connsiteY4" fmla="*/ 14234 h 56934"/>
                  <a:gd name="connsiteX5" fmla="*/ 0 w 28467"/>
                  <a:gd name="connsiteY5" fmla="*/ 42701 h 56934"/>
                  <a:gd name="connsiteX6" fmla="*/ 14234 w 28467"/>
                  <a:gd name="connsiteY6" fmla="*/ 56934 h 5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7" h="56934">
                    <a:moveTo>
                      <a:pt x="14234" y="56934"/>
                    </a:moveTo>
                    <a:cubicBezTo>
                      <a:pt x="22299" y="56934"/>
                      <a:pt x="28467" y="50766"/>
                      <a:pt x="28467" y="42701"/>
                    </a:cubicBezTo>
                    <a:lnTo>
                      <a:pt x="28467" y="14234"/>
                    </a:lnTo>
                    <a:cubicBezTo>
                      <a:pt x="28467" y="6168"/>
                      <a:pt x="22299" y="0"/>
                      <a:pt x="14234" y="0"/>
                    </a:cubicBezTo>
                    <a:cubicBezTo>
                      <a:pt x="6168" y="0"/>
                      <a:pt x="0" y="6168"/>
                      <a:pt x="0" y="14234"/>
                    </a:cubicBezTo>
                    <a:lnTo>
                      <a:pt x="0" y="42701"/>
                    </a:lnTo>
                    <a:cubicBezTo>
                      <a:pt x="0" y="50766"/>
                      <a:pt x="6168" y="56934"/>
                      <a:pt x="14234" y="56934"/>
                    </a:cubicBez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DD953C93-5A29-4C60-A110-545CF1DEFF90}"/>
                  </a:ext>
                </a:extLst>
              </p:cNvPr>
              <p:cNvSpPr/>
              <p:nvPr/>
            </p:nvSpPr>
            <p:spPr>
              <a:xfrm>
                <a:off x="3399518" y="2384562"/>
                <a:ext cx="322626" cy="66423"/>
              </a:xfrm>
              <a:custGeom>
                <a:avLst/>
                <a:gdLst>
                  <a:gd name="connsiteX0" fmla="*/ 284670 w 322626"/>
                  <a:gd name="connsiteY0" fmla="*/ 0 h 66423"/>
                  <a:gd name="connsiteX1" fmla="*/ 284670 w 322626"/>
                  <a:gd name="connsiteY1" fmla="*/ 14234 h 66423"/>
                  <a:gd name="connsiteX2" fmla="*/ 251459 w 322626"/>
                  <a:gd name="connsiteY2" fmla="*/ 47445 h 66423"/>
                  <a:gd name="connsiteX3" fmla="*/ 218247 w 322626"/>
                  <a:gd name="connsiteY3" fmla="*/ 14234 h 66423"/>
                  <a:gd name="connsiteX4" fmla="*/ 218247 w 322626"/>
                  <a:gd name="connsiteY4" fmla="*/ 0 h 66423"/>
                  <a:gd name="connsiteX5" fmla="*/ 104379 w 322626"/>
                  <a:gd name="connsiteY5" fmla="*/ 0 h 66423"/>
                  <a:gd name="connsiteX6" fmla="*/ 104379 w 322626"/>
                  <a:gd name="connsiteY6" fmla="*/ 14234 h 66423"/>
                  <a:gd name="connsiteX7" fmla="*/ 71168 w 322626"/>
                  <a:gd name="connsiteY7" fmla="*/ 47445 h 66423"/>
                  <a:gd name="connsiteX8" fmla="*/ 37956 w 322626"/>
                  <a:gd name="connsiteY8" fmla="*/ 14234 h 66423"/>
                  <a:gd name="connsiteX9" fmla="*/ 37956 w 322626"/>
                  <a:gd name="connsiteY9" fmla="*/ 0 h 66423"/>
                  <a:gd name="connsiteX10" fmla="*/ 0 w 322626"/>
                  <a:gd name="connsiteY10" fmla="*/ 0 h 66423"/>
                  <a:gd name="connsiteX11" fmla="*/ 0 w 322626"/>
                  <a:gd name="connsiteY11" fmla="*/ 66423 h 66423"/>
                  <a:gd name="connsiteX12" fmla="*/ 322626 w 322626"/>
                  <a:gd name="connsiteY12" fmla="*/ 66423 h 66423"/>
                  <a:gd name="connsiteX13" fmla="*/ 322626 w 322626"/>
                  <a:gd name="connsiteY13" fmla="*/ 0 h 66423"/>
                  <a:gd name="connsiteX14" fmla="*/ 284670 w 322626"/>
                  <a:gd name="connsiteY14" fmla="*/ 0 h 6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626" h="66423">
                    <a:moveTo>
                      <a:pt x="284670" y="0"/>
                    </a:moveTo>
                    <a:lnTo>
                      <a:pt x="284670" y="14234"/>
                    </a:lnTo>
                    <a:cubicBezTo>
                      <a:pt x="284670" y="32737"/>
                      <a:pt x="269962" y="47445"/>
                      <a:pt x="251459" y="47445"/>
                    </a:cubicBezTo>
                    <a:cubicBezTo>
                      <a:pt x="232955" y="47445"/>
                      <a:pt x="218247" y="32737"/>
                      <a:pt x="218247" y="14234"/>
                    </a:cubicBezTo>
                    <a:lnTo>
                      <a:pt x="218247" y="0"/>
                    </a:lnTo>
                    <a:lnTo>
                      <a:pt x="104379" y="0"/>
                    </a:lnTo>
                    <a:lnTo>
                      <a:pt x="104379" y="14234"/>
                    </a:lnTo>
                    <a:cubicBezTo>
                      <a:pt x="104379" y="32737"/>
                      <a:pt x="89671" y="47445"/>
                      <a:pt x="71168" y="47445"/>
                    </a:cubicBezTo>
                    <a:cubicBezTo>
                      <a:pt x="52664" y="47445"/>
                      <a:pt x="37956" y="32737"/>
                      <a:pt x="37956" y="14234"/>
                    </a:cubicBezTo>
                    <a:lnTo>
                      <a:pt x="37956" y="0"/>
                    </a:lnTo>
                    <a:lnTo>
                      <a:pt x="0" y="0"/>
                    </a:lnTo>
                    <a:lnTo>
                      <a:pt x="0" y="66423"/>
                    </a:lnTo>
                    <a:lnTo>
                      <a:pt x="322626" y="66423"/>
                    </a:lnTo>
                    <a:lnTo>
                      <a:pt x="322626" y="0"/>
                    </a:lnTo>
                    <a:lnTo>
                      <a:pt x="284670" y="0"/>
                    </a:lnTo>
                    <a:close/>
                  </a:path>
                </a:pathLst>
              </a:custGeom>
              <a:noFill/>
              <a:ln w="6218" cap="flat">
                <a:solidFill>
                  <a:srgbClr val="2E91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72" name="Content Placeholder 2">
            <a:extLst>
              <a:ext uri="{FF2B5EF4-FFF2-40B4-BE49-F238E27FC236}">
                <a16:creationId xmlns:a16="http://schemas.microsoft.com/office/drawing/2014/main" id="{24B7298C-9A90-4D6F-A857-9891F4132C81}"/>
              </a:ext>
            </a:extLst>
          </p:cNvPr>
          <p:cNvSpPr txBox="1">
            <a:spLocks/>
          </p:cNvSpPr>
          <p:nvPr/>
        </p:nvSpPr>
        <p:spPr>
          <a:xfrm>
            <a:off x="2073900" y="3978214"/>
            <a:ext cx="3146282"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600" dirty="0">
                <a:latin typeface="Segoe UI Light" panose="020B0502040204020203" pitchFamily="34" charset="0"/>
                <a:cs typeface="Segoe UI Light" panose="020B0502040204020203" pitchFamily="34" charset="0"/>
              </a:rPr>
              <a:t>November 1</a:t>
            </a:r>
            <a:r>
              <a:rPr lang="en-AU" sz="2600" baseline="30000" dirty="0">
                <a:latin typeface="Segoe UI Light" panose="020B0502040204020203" pitchFamily="34" charset="0"/>
                <a:cs typeface="Segoe UI Light" panose="020B0502040204020203" pitchFamily="34" charset="0"/>
              </a:rPr>
              <a:t>st</a:t>
            </a:r>
            <a:r>
              <a:rPr lang="en-AU" sz="2600" dirty="0">
                <a:latin typeface="Segoe UI Light" panose="020B0502040204020203" pitchFamily="34" charset="0"/>
                <a:cs typeface="Segoe UI Light" panose="020B0502040204020203" pitchFamily="34" charset="0"/>
              </a:rPr>
              <a:t> 2021</a:t>
            </a:r>
          </a:p>
        </p:txBody>
      </p:sp>
      <p:sp>
        <p:nvSpPr>
          <p:cNvPr id="73" name="Content Placeholder 2">
            <a:extLst>
              <a:ext uri="{FF2B5EF4-FFF2-40B4-BE49-F238E27FC236}">
                <a16:creationId xmlns:a16="http://schemas.microsoft.com/office/drawing/2014/main" id="{624E7100-CA94-48EE-BC2D-3043617165EE}"/>
              </a:ext>
            </a:extLst>
          </p:cNvPr>
          <p:cNvSpPr txBox="1">
            <a:spLocks/>
          </p:cNvSpPr>
          <p:nvPr/>
        </p:nvSpPr>
        <p:spPr>
          <a:xfrm>
            <a:off x="2073900" y="4548428"/>
            <a:ext cx="8044198" cy="5986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Price increased on the remaining catalogue items in the Open program</a:t>
            </a:r>
          </a:p>
        </p:txBody>
      </p:sp>
      <p:pic>
        <p:nvPicPr>
          <p:cNvPr id="5" name="Recorded Sound">
            <a:hlinkClick r:id="" action="ppaction://media"/>
            <a:extLst>
              <a:ext uri="{FF2B5EF4-FFF2-40B4-BE49-F238E27FC236}">
                <a16:creationId xmlns:a16="http://schemas.microsoft.com/office/drawing/2014/main" id="{61CC5042-9AEB-4701-9AD7-E7A5DFC62D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977572" y="386963"/>
            <a:ext cx="406400" cy="406400"/>
          </a:xfrm>
          <a:prstGeom prst="rect">
            <a:avLst/>
          </a:prstGeom>
        </p:spPr>
      </p:pic>
    </p:spTree>
    <p:custDataLst>
      <p:tags r:id="rId1"/>
    </p:custDataLst>
    <p:extLst>
      <p:ext uri="{BB962C8B-B14F-4D97-AF65-F5344CB8AC3E}">
        <p14:creationId xmlns:p14="http://schemas.microsoft.com/office/powerpoint/2010/main" val="4035329791"/>
      </p:ext>
    </p:extLst>
  </p:cSld>
  <p:clrMapOvr>
    <a:masterClrMapping/>
  </p:clrMapOvr>
  <mc:AlternateContent xmlns:mc="http://schemas.openxmlformats.org/markup-compatibility/2006" xmlns:p14="http://schemas.microsoft.com/office/powerpoint/2010/main">
    <mc:Choice Requires="p14">
      <p:transition spd="med" p14:dur="700" advTm="15151">
        <p:fade/>
      </p:transition>
    </mc:Choice>
    <mc:Fallback xmlns="">
      <p:transition spd="med" advTm="15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58">
                                            <p:txEl>
                                              <p:pRg st="0" end="0"/>
                                            </p:txEl>
                                          </p:spTgt>
                                        </p:tgtEl>
                                        <p:attrNameLst>
                                          <p:attrName>style.visibility</p:attrName>
                                        </p:attrNameLst>
                                      </p:cBhvr>
                                      <p:to>
                                        <p:strVal val="visible"/>
                                      </p:to>
                                    </p:set>
                                    <p:animEffect transition="in" filter="fade">
                                      <p:cBhvr>
                                        <p:cTn id="14" dur="500"/>
                                        <p:tgtEl>
                                          <p:spTgt spid="58">
                                            <p:txEl>
                                              <p:pRg st="0" end="0"/>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58" grpId="0" build="p"/>
      <p:bldP spid="59" grpId="0"/>
      <p:bldP spid="72" grpId="0"/>
      <p:bldP spid="73" grpId="0"/>
    </p:bldLst>
  </p:timing>
  <p:extLst>
    <p:ext uri="{E180D4A7-C9FB-4DFB-919C-405C955672EB}">
      <p14:showEvtLst xmlns:p14="http://schemas.microsoft.com/office/powerpoint/2010/main">
        <p14:playEvt time="2" objId="5"/>
        <p14:stopEvt time="14587"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grpSp>
        <p:nvGrpSpPr>
          <p:cNvPr id="26" name="Group 25">
            <a:extLst>
              <a:ext uri="{FF2B5EF4-FFF2-40B4-BE49-F238E27FC236}">
                <a16:creationId xmlns:a16="http://schemas.microsoft.com/office/drawing/2014/main" id="{DA9CB364-90DA-4966-BF15-F8CDB6847234}"/>
              </a:ext>
            </a:extLst>
          </p:cNvPr>
          <p:cNvGrpSpPr/>
          <p:nvPr/>
        </p:nvGrpSpPr>
        <p:grpSpPr>
          <a:xfrm>
            <a:off x="2579915" y="1469571"/>
            <a:ext cx="2024743" cy="1959429"/>
            <a:chOff x="2579915" y="1469571"/>
            <a:chExt cx="2024743" cy="1959429"/>
          </a:xfrm>
        </p:grpSpPr>
        <p:pic>
          <p:nvPicPr>
            <p:cNvPr id="28" name="Graphic 27">
              <a:extLst>
                <a:ext uri="{FF2B5EF4-FFF2-40B4-BE49-F238E27FC236}">
                  <a16:creationId xmlns:a16="http://schemas.microsoft.com/office/drawing/2014/main" id="{5E6EC33B-8EAD-4669-90BE-08635F14CA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4550" y="1628797"/>
              <a:ext cx="735467" cy="735467"/>
            </a:xfrm>
            <a:prstGeom prst="rect">
              <a:avLst/>
            </a:prstGeom>
          </p:spPr>
        </p:pic>
        <p:sp>
          <p:nvSpPr>
            <p:cNvPr id="29" name="Rectangle 28">
              <a:extLst>
                <a:ext uri="{FF2B5EF4-FFF2-40B4-BE49-F238E27FC236}">
                  <a16:creationId xmlns:a16="http://schemas.microsoft.com/office/drawing/2014/main" id="{8634A4B1-1F73-4351-B0AE-FF1E8B73F018}"/>
                </a:ext>
              </a:extLst>
            </p:cNvPr>
            <p:cNvSpPr/>
            <p:nvPr/>
          </p:nvSpPr>
          <p:spPr>
            <a:xfrm>
              <a:off x="2579915" y="1469571"/>
              <a:ext cx="2024743" cy="1959429"/>
            </a:xfrm>
            <a:prstGeom prst="rect">
              <a:avLst/>
            </a:prstGeom>
            <a:noFill/>
            <a:ln>
              <a:solidFill>
                <a:schemeClr val="bg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Content Placeholder 2">
              <a:extLst>
                <a:ext uri="{FF2B5EF4-FFF2-40B4-BE49-F238E27FC236}">
                  <a16:creationId xmlns:a16="http://schemas.microsoft.com/office/drawing/2014/main" id="{94D12197-643B-4AE8-BC20-10A118297F94}"/>
                </a:ext>
              </a:extLst>
            </p:cNvPr>
            <p:cNvSpPr txBox="1">
              <a:spLocks/>
            </p:cNvSpPr>
            <p:nvPr/>
          </p:nvSpPr>
          <p:spPr>
            <a:xfrm>
              <a:off x="2634342" y="2601056"/>
              <a:ext cx="1915885" cy="6023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latin typeface="Segoe UI Semibold" panose="020B0702040204020203" pitchFamily="34" charset="0"/>
                  <a:cs typeface="Segoe UI Semibold" panose="020B0702040204020203" pitchFamily="34" charset="0"/>
                </a:rPr>
                <a:t>Faster time to market for Microsoft Partners</a:t>
              </a:r>
            </a:p>
          </p:txBody>
        </p:sp>
      </p:grpSp>
      <p:sp>
        <p:nvSpPr>
          <p:cNvPr id="31" name="Content Placeholder 2">
            <a:extLst>
              <a:ext uri="{FF2B5EF4-FFF2-40B4-BE49-F238E27FC236}">
                <a16:creationId xmlns:a16="http://schemas.microsoft.com/office/drawing/2014/main" id="{1996BEA1-F2E8-4A0C-BDAC-55412B7E0039}"/>
              </a:ext>
            </a:extLst>
          </p:cNvPr>
          <p:cNvSpPr txBox="1">
            <a:spLocks/>
          </p:cNvSpPr>
          <p:nvPr/>
        </p:nvSpPr>
        <p:spPr>
          <a:xfrm>
            <a:off x="533400" y="3700184"/>
            <a:ext cx="1915885" cy="6023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600" b="1" dirty="0">
                <a:solidFill>
                  <a:srgbClr val="0070C0"/>
                </a:solidFill>
                <a:latin typeface="Segoe UI Semibold" panose="020B0702040204020203" pitchFamily="34" charset="0"/>
                <a:cs typeface="Segoe UI Semibold" panose="020B0702040204020203" pitchFamily="34" charset="0"/>
              </a:rPr>
              <a:t>With </a:t>
            </a:r>
            <a:br>
              <a:rPr lang="en-AU" sz="1600" b="1" dirty="0">
                <a:solidFill>
                  <a:srgbClr val="0070C0"/>
                </a:solidFill>
                <a:latin typeface="Segoe UI Semibold" panose="020B0702040204020203" pitchFamily="34" charset="0"/>
                <a:cs typeface="Segoe UI Semibold" panose="020B0702040204020203" pitchFamily="34" charset="0"/>
              </a:rPr>
            </a:br>
            <a:r>
              <a:rPr lang="en-AU" sz="1600" b="1" dirty="0">
                <a:solidFill>
                  <a:srgbClr val="0070C0"/>
                </a:solidFill>
                <a:latin typeface="Segoe UI Semibold" panose="020B0702040204020203" pitchFamily="34" charset="0"/>
                <a:cs typeface="Segoe UI Semibold" panose="020B0702040204020203" pitchFamily="34" charset="0"/>
              </a:rPr>
              <a:t>Open License</a:t>
            </a:r>
            <a:r>
              <a:rPr lang="en-AU" sz="1600" b="1" dirty="0">
                <a:latin typeface="Segoe UI Semibold" panose="020B0702040204020203" pitchFamily="34" charset="0"/>
                <a:cs typeface="Segoe UI Semibold" panose="020B0702040204020203" pitchFamily="34" charset="0"/>
              </a:rPr>
              <a:t> </a:t>
            </a:r>
          </a:p>
        </p:txBody>
      </p:sp>
      <p:sp>
        <p:nvSpPr>
          <p:cNvPr id="32" name="Content Placeholder 2">
            <a:extLst>
              <a:ext uri="{FF2B5EF4-FFF2-40B4-BE49-F238E27FC236}">
                <a16:creationId xmlns:a16="http://schemas.microsoft.com/office/drawing/2014/main" id="{F574FBFE-1AE7-41FD-A0AD-A928D68CDDC0}"/>
              </a:ext>
            </a:extLst>
          </p:cNvPr>
          <p:cNvSpPr txBox="1">
            <a:spLocks/>
          </p:cNvSpPr>
          <p:nvPr/>
        </p:nvSpPr>
        <p:spPr>
          <a:xfrm>
            <a:off x="533400" y="4923486"/>
            <a:ext cx="2449287" cy="6023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600" b="1" dirty="0">
                <a:solidFill>
                  <a:srgbClr val="0070C0"/>
                </a:solidFill>
                <a:latin typeface="Segoe UI Semibold" panose="020B0702040204020203" pitchFamily="34" charset="0"/>
                <a:cs typeface="Segoe UI Semibold" panose="020B0702040204020203" pitchFamily="34" charset="0"/>
              </a:rPr>
              <a:t>Improvements</a:t>
            </a:r>
            <a:br>
              <a:rPr lang="en-AU" sz="1600" b="1" dirty="0">
                <a:solidFill>
                  <a:srgbClr val="0070C0"/>
                </a:solidFill>
                <a:latin typeface="Segoe UI Semibold" panose="020B0702040204020203" pitchFamily="34" charset="0"/>
                <a:cs typeface="Segoe UI Semibold" panose="020B0702040204020203" pitchFamily="34" charset="0"/>
              </a:rPr>
            </a:br>
            <a:r>
              <a:rPr lang="en-AU" sz="1600" b="1" dirty="0">
                <a:solidFill>
                  <a:srgbClr val="0070C0"/>
                </a:solidFill>
                <a:latin typeface="Segoe UI Semibold" panose="020B0702040204020203" pitchFamily="34" charset="0"/>
                <a:cs typeface="Segoe UI Semibold" panose="020B0702040204020203" pitchFamily="34" charset="0"/>
              </a:rPr>
              <a:t>in CSP</a:t>
            </a:r>
            <a:endParaRPr lang="en-AU" sz="1600" b="1" dirty="0">
              <a:latin typeface="Segoe UI Semibold" panose="020B0702040204020203" pitchFamily="34" charset="0"/>
              <a:cs typeface="Segoe UI Semibold" panose="020B0702040204020203" pitchFamily="34" charset="0"/>
            </a:endParaRPr>
          </a:p>
        </p:txBody>
      </p:sp>
      <p:sp>
        <p:nvSpPr>
          <p:cNvPr id="33" name="Content Placeholder 2">
            <a:extLst>
              <a:ext uri="{FF2B5EF4-FFF2-40B4-BE49-F238E27FC236}">
                <a16:creationId xmlns:a16="http://schemas.microsoft.com/office/drawing/2014/main" id="{DA43BE2E-58AD-4E4E-A934-6539BCAFE1CF}"/>
              </a:ext>
            </a:extLst>
          </p:cNvPr>
          <p:cNvSpPr txBox="1">
            <a:spLocks/>
          </p:cNvSpPr>
          <p:nvPr/>
        </p:nvSpPr>
        <p:spPr>
          <a:xfrm>
            <a:off x="2579911" y="3700184"/>
            <a:ext cx="2024743" cy="10153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600" dirty="0">
                <a:cs typeface="Segoe UI Semibold" panose="020B0702040204020203" pitchFamily="34" charset="0"/>
              </a:rPr>
              <a:t>Open License has long time-to-market with price changes and launches.</a:t>
            </a:r>
          </a:p>
        </p:txBody>
      </p:sp>
      <p:sp>
        <p:nvSpPr>
          <p:cNvPr id="35" name="Content Placeholder 2">
            <a:extLst>
              <a:ext uri="{FF2B5EF4-FFF2-40B4-BE49-F238E27FC236}">
                <a16:creationId xmlns:a16="http://schemas.microsoft.com/office/drawing/2014/main" id="{9E291F9B-49B9-48E8-8E1D-914DA745F94C}"/>
              </a:ext>
            </a:extLst>
          </p:cNvPr>
          <p:cNvSpPr txBox="1">
            <a:spLocks/>
          </p:cNvSpPr>
          <p:nvPr/>
        </p:nvSpPr>
        <p:spPr>
          <a:xfrm>
            <a:off x="2579915" y="4923486"/>
            <a:ext cx="2144485" cy="11725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600" dirty="0">
                <a:cs typeface="Segoe UI Semibold" panose="020B0702040204020203" pitchFamily="34" charset="0"/>
              </a:rPr>
              <a:t>CSP significantly improves time-to-market for price changes and new launches.</a:t>
            </a:r>
          </a:p>
        </p:txBody>
      </p:sp>
      <p:sp>
        <p:nvSpPr>
          <p:cNvPr id="36" name="Content Placeholder 2">
            <a:extLst>
              <a:ext uri="{FF2B5EF4-FFF2-40B4-BE49-F238E27FC236}">
                <a16:creationId xmlns:a16="http://schemas.microsoft.com/office/drawing/2014/main" id="{E3F96EFC-9DFC-4AC2-85E0-132874425AB2}"/>
              </a:ext>
            </a:extLst>
          </p:cNvPr>
          <p:cNvSpPr txBox="1">
            <a:spLocks/>
          </p:cNvSpPr>
          <p:nvPr/>
        </p:nvSpPr>
        <p:spPr>
          <a:xfrm>
            <a:off x="5083628" y="3700183"/>
            <a:ext cx="2133600" cy="10153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cs typeface="Segoe UI Semibold" panose="020B0702040204020203" pitchFamily="34" charset="0"/>
              </a:rPr>
              <a:t>Multiple program types and separate offerings for perpetual and cloud.</a:t>
            </a:r>
            <a:endParaRPr lang="en-AU" sz="1600" dirty="0">
              <a:cs typeface="Segoe UI Semibold" panose="020B0702040204020203" pitchFamily="34" charset="0"/>
            </a:endParaRPr>
          </a:p>
        </p:txBody>
      </p:sp>
      <p:grpSp>
        <p:nvGrpSpPr>
          <p:cNvPr id="37" name="Group 36">
            <a:extLst>
              <a:ext uri="{FF2B5EF4-FFF2-40B4-BE49-F238E27FC236}">
                <a16:creationId xmlns:a16="http://schemas.microsoft.com/office/drawing/2014/main" id="{64B847FE-7A5A-43CD-BE30-9715FA786707}"/>
              </a:ext>
            </a:extLst>
          </p:cNvPr>
          <p:cNvGrpSpPr/>
          <p:nvPr/>
        </p:nvGrpSpPr>
        <p:grpSpPr>
          <a:xfrm>
            <a:off x="5083628" y="1469571"/>
            <a:ext cx="2024743" cy="1959429"/>
            <a:chOff x="5083628" y="1469571"/>
            <a:chExt cx="2024743" cy="1959429"/>
          </a:xfrm>
        </p:grpSpPr>
        <p:sp>
          <p:nvSpPr>
            <p:cNvPr id="38" name="Rectangle 37">
              <a:extLst>
                <a:ext uri="{FF2B5EF4-FFF2-40B4-BE49-F238E27FC236}">
                  <a16:creationId xmlns:a16="http://schemas.microsoft.com/office/drawing/2014/main" id="{E6214799-2AC2-4F1D-8FE4-9160434DD82F}"/>
                </a:ext>
              </a:extLst>
            </p:cNvPr>
            <p:cNvSpPr/>
            <p:nvPr/>
          </p:nvSpPr>
          <p:spPr>
            <a:xfrm>
              <a:off x="5083628" y="1469571"/>
              <a:ext cx="2024743" cy="1959429"/>
            </a:xfrm>
            <a:prstGeom prst="rect">
              <a:avLst/>
            </a:prstGeom>
            <a:noFill/>
            <a:ln>
              <a:solidFill>
                <a:schemeClr val="bg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Content Placeholder 2">
              <a:extLst>
                <a:ext uri="{FF2B5EF4-FFF2-40B4-BE49-F238E27FC236}">
                  <a16:creationId xmlns:a16="http://schemas.microsoft.com/office/drawing/2014/main" id="{872EC044-18C5-4D1D-95E5-FE203E575857}"/>
                </a:ext>
              </a:extLst>
            </p:cNvPr>
            <p:cNvSpPr txBox="1">
              <a:spLocks/>
            </p:cNvSpPr>
            <p:nvPr/>
          </p:nvSpPr>
          <p:spPr>
            <a:xfrm>
              <a:off x="5138055" y="2601056"/>
              <a:ext cx="1915885" cy="6023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latin typeface="Segoe UI Semibold" panose="020B0702040204020203" pitchFamily="34" charset="0"/>
                  <a:cs typeface="Segoe UI Semibold" panose="020B0702040204020203" pitchFamily="34" charset="0"/>
                </a:rPr>
                <a:t>Simplify procurement</a:t>
              </a:r>
            </a:p>
          </p:txBody>
        </p:sp>
        <p:pic>
          <p:nvPicPr>
            <p:cNvPr id="41" name="Graphic 40">
              <a:extLst>
                <a:ext uri="{FF2B5EF4-FFF2-40B4-BE49-F238E27FC236}">
                  <a16:creationId xmlns:a16="http://schemas.microsoft.com/office/drawing/2014/main" id="{EB42C616-34B4-4329-AE91-B84DB8E38E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15806" y="1582425"/>
              <a:ext cx="803926" cy="803926"/>
            </a:xfrm>
            <a:prstGeom prst="rect">
              <a:avLst/>
            </a:prstGeom>
          </p:spPr>
        </p:pic>
      </p:grpSp>
      <p:sp>
        <p:nvSpPr>
          <p:cNvPr id="44" name="Content Placeholder 2">
            <a:extLst>
              <a:ext uri="{FF2B5EF4-FFF2-40B4-BE49-F238E27FC236}">
                <a16:creationId xmlns:a16="http://schemas.microsoft.com/office/drawing/2014/main" id="{8934A6BD-9F8C-4A9F-954F-4A34B26BCD61}"/>
              </a:ext>
            </a:extLst>
          </p:cNvPr>
          <p:cNvSpPr txBox="1">
            <a:spLocks/>
          </p:cNvSpPr>
          <p:nvPr/>
        </p:nvSpPr>
        <p:spPr>
          <a:xfrm>
            <a:off x="5083628" y="4923486"/>
            <a:ext cx="2242458" cy="12846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cs typeface="Segoe UI Semibold" panose="020B0702040204020203" pitchFamily="34" charset="0"/>
              </a:rPr>
              <a:t>Expansion of offers to customers transacting cloud services.  Consistent purchasing experience. </a:t>
            </a:r>
            <a:endParaRPr lang="en-AU" sz="1600" dirty="0">
              <a:cs typeface="Segoe UI Semibold" panose="020B0702040204020203" pitchFamily="34" charset="0"/>
            </a:endParaRPr>
          </a:p>
        </p:txBody>
      </p:sp>
      <p:grpSp>
        <p:nvGrpSpPr>
          <p:cNvPr id="45" name="Group 44">
            <a:extLst>
              <a:ext uri="{FF2B5EF4-FFF2-40B4-BE49-F238E27FC236}">
                <a16:creationId xmlns:a16="http://schemas.microsoft.com/office/drawing/2014/main" id="{75108656-32FE-42CC-BC77-1EC010D2C0CE}"/>
              </a:ext>
            </a:extLst>
          </p:cNvPr>
          <p:cNvGrpSpPr/>
          <p:nvPr/>
        </p:nvGrpSpPr>
        <p:grpSpPr>
          <a:xfrm>
            <a:off x="7544607" y="1483174"/>
            <a:ext cx="2024743" cy="1959429"/>
            <a:chOff x="7544607" y="1483174"/>
            <a:chExt cx="2024743" cy="1959429"/>
          </a:xfrm>
        </p:grpSpPr>
        <p:sp>
          <p:nvSpPr>
            <p:cNvPr id="46" name="Rectangle 45">
              <a:extLst>
                <a:ext uri="{FF2B5EF4-FFF2-40B4-BE49-F238E27FC236}">
                  <a16:creationId xmlns:a16="http://schemas.microsoft.com/office/drawing/2014/main" id="{E7AA3C75-B2F5-4DAD-AB0F-2CC7D1BB7F3C}"/>
                </a:ext>
              </a:extLst>
            </p:cNvPr>
            <p:cNvSpPr/>
            <p:nvPr/>
          </p:nvSpPr>
          <p:spPr>
            <a:xfrm>
              <a:off x="7544607" y="1483174"/>
              <a:ext cx="2024743" cy="1959429"/>
            </a:xfrm>
            <a:prstGeom prst="rect">
              <a:avLst/>
            </a:prstGeom>
            <a:noFill/>
            <a:ln>
              <a:solidFill>
                <a:schemeClr val="bg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Content Placeholder 2">
              <a:extLst>
                <a:ext uri="{FF2B5EF4-FFF2-40B4-BE49-F238E27FC236}">
                  <a16:creationId xmlns:a16="http://schemas.microsoft.com/office/drawing/2014/main" id="{FBB08469-7149-4DEA-B110-FCFE5C3E24C8}"/>
                </a:ext>
              </a:extLst>
            </p:cNvPr>
            <p:cNvSpPr txBox="1">
              <a:spLocks/>
            </p:cNvSpPr>
            <p:nvPr/>
          </p:nvSpPr>
          <p:spPr>
            <a:xfrm>
              <a:off x="7599034" y="2614659"/>
              <a:ext cx="1915885" cy="6023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latin typeface="Segoe UI Semibold" panose="020B0702040204020203" pitchFamily="34" charset="0"/>
                  <a:cs typeface="Segoe UI Semibold" panose="020B0702040204020203" pitchFamily="34" charset="0"/>
                </a:rPr>
                <a:t>Simplify management</a:t>
              </a:r>
            </a:p>
          </p:txBody>
        </p:sp>
        <p:pic>
          <p:nvPicPr>
            <p:cNvPr id="48" name="Graphic 47">
              <a:extLst>
                <a:ext uri="{FF2B5EF4-FFF2-40B4-BE49-F238E27FC236}">
                  <a16:creationId xmlns:a16="http://schemas.microsoft.com/office/drawing/2014/main" id="{AF28B0AE-D5B4-48C7-9B2F-F7EA955D71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36515" y="1620974"/>
              <a:ext cx="778980" cy="778980"/>
            </a:xfrm>
            <a:prstGeom prst="rect">
              <a:avLst/>
            </a:prstGeom>
          </p:spPr>
        </p:pic>
      </p:grpSp>
      <p:sp>
        <p:nvSpPr>
          <p:cNvPr id="49" name="Content Placeholder 2">
            <a:extLst>
              <a:ext uri="{FF2B5EF4-FFF2-40B4-BE49-F238E27FC236}">
                <a16:creationId xmlns:a16="http://schemas.microsoft.com/office/drawing/2014/main" id="{E8575E8E-0B59-4353-8E0C-678B01C56066}"/>
              </a:ext>
            </a:extLst>
          </p:cNvPr>
          <p:cNvSpPr txBox="1">
            <a:spLocks/>
          </p:cNvSpPr>
          <p:nvPr/>
        </p:nvSpPr>
        <p:spPr>
          <a:xfrm>
            <a:off x="7544607" y="3713786"/>
            <a:ext cx="2133600" cy="10153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cs typeface="Segoe UI Semibold" panose="020B0702040204020203" pitchFamily="34" charset="0"/>
              </a:rPr>
              <a:t>Different management windows for cloud and perpetual.</a:t>
            </a:r>
            <a:endParaRPr lang="en-AU" sz="1600" dirty="0">
              <a:cs typeface="Segoe UI Semibold" panose="020B0702040204020203" pitchFamily="34" charset="0"/>
            </a:endParaRPr>
          </a:p>
        </p:txBody>
      </p:sp>
      <p:sp>
        <p:nvSpPr>
          <p:cNvPr id="50" name="Content Placeholder 2">
            <a:extLst>
              <a:ext uri="{FF2B5EF4-FFF2-40B4-BE49-F238E27FC236}">
                <a16:creationId xmlns:a16="http://schemas.microsoft.com/office/drawing/2014/main" id="{1EF76B89-C15D-4013-ADE6-C35A2FB2D782}"/>
              </a:ext>
            </a:extLst>
          </p:cNvPr>
          <p:cNvSpPr txBox="1">
            <a:spLocks/>
          </p:cNvSpPr>
          <p:nvPr/>
        </p:nvSpPr>
        <p:spPr>
          <a:xfrm>
            <a:off x="7544607" y="4937089"/>
            <a:ext cx="3221460" cy="10153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cs typeface="Segoe UI Semibold" panose="020B0702040204020203" pitchFamily="34" charset="0"/>
              </a:rPr>
              <a:t>Consolidate perpetual and cloud based licensing through a single program, portal and administration window.</a:t>
            </a:r>
          </a:p>
        </p:txBody>
      </p:sp>
      <p:sp>
        <p:nvSpPr>
          <p:cNvPr id="51" name="TextBox 50">
            <a:extLst>
              <a:ext uri="{FF2B5EF4-FFF2-40B4-BE49-F238E27FC236}">
                <a16:creationId xmlns:a16="http://schemas.microsoft.com/office/drawing/2014/main" id="{832C565A-AF36-41F6-9C19-1A098EE2CAC6}"/>
              </a:ext>
            </a:extLst>
          </p:cNvPr>
          <p:cNvSpPr txBox="1"/>
          <p:nvPr/>
        </p:nvSpPr>
        <p:spPr>
          <a:xfrm>
            <a:off x="533400" y="236220"/>
            <a:ext cx="8687512" cy="707886"/>
          </a:xfrm>
          <a:prstGeom prst="rect">
            <a:avLst/>
          </a:prstGeom>
          <a:noFill/>
        </p:spPr>
        <p:txBody>
          <a:bodyPr wrap="square" rtlCol="0">
            <a:spAutoFit/>
          </a:bodyPr>
          <a:lstStyle/>
          <a:p>
            <a:r>
              <a:rPr lang="en-GB" sz="2000" b="1" dirty="0">
                <a:solidFill>
                  <a:schemeClr val="bg1"/>
                </a:solidFill>
              </a:rPr>
              <a:t>Changes to the Open License Program</a:t>
            </a:r>
            <a:br>
              <a:rPr lang="en-AU" sz="2000" b="1" dirty="0">
                <a:solidFill>
                  <a:schemeClr val="bg1"/>
                </a:solidFill>
              </a:rPr>
            </a:br>
            <a:r>
              <a:rPr lang="en-AU" sz="2000" dirty="0">
                <a:solidFill>
                  <a:schemeClr val="bg1"/>
                </a:solidFill>
              </a:rPr>
              <a:t>Open license retirement – Why is Microsoft doing this?</a:t>
            </a:r>
          </a:p>
        </p:txBody>
      </p:sp>
      <p:pic>
        <p:nvPicPr>
          <p:cNvPr id="2" name="Recorded Sound">
            <a:hlinkClick r:id="" action="ppaction://media"/>
            <a:extLst>
              <a:ext uri="{FF2B5EF4-FFF2-40B4-BE49-F238E27FC236}">
                <a16:creationId xmlns:a16="http://schemas.microsoft.com/office/drawing/2014/main" id="{20B688F8-D574-4F68-BBA3-2BC719FB6835}"/>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2549071" y="740906"/>
            <a:ext cx="406400" cy="406400"/>
          </a:xfrm>
          <a:prstGeom prst="rect">
            <a:avLst/>
          </a:prstGeom>
        </p:spPr>
      </p:pic>
      <p:pic>
        <p:nvPicPr>
          <p:cNvPr id="5" name="Recorded Sound">
            <a:hlinkClick r:id="" action="ppaction://media"/>
            <a:extLst>
              <a:ext uri="{FF2B5EF4-FFF2-40B4-BE49-F238E27FC236}">
                <a16:creationId xmlns:a16="http://schemas.microsoft.com/office/drawing/2014/main" id="{8B3754AE-D899-42B0-8B18-B419EDCE387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2549071" y="2411459"/>
            <a:ext cx="406400" cy="406400"/>
          </a:xfrm>
          <a:prstGeom prst="rect">
            <a:avLst/>
          </a:prstGeom>
        </p:spPr>
      </p:pic>
      <p:pic>
        <p:nvPicPr>
          <p:cNvPr id="6" name="Recorded Sound">
            <a:hlinkClick r:id="" action="ppaction://media"/>
            <a:extLst>
              <a:ext uri="{FF2B5EF4-FFF2-40B4-BE49-F238E27FC236}">
                <a16:creationId xmlns:a16="http://schemas.microsoft.com/office/drawing/2014/main" id="{5C765AA4-D0E3-4095-890C-0B8F50E95834}"/>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2549071" y="1576182"/>
            <a:ext cx="406400" cy="406400"/>
          </a:xfrm>
          <a:prstGeom prst="rect">
            <a:avLst/>
          </a:prstGeom>
        </p:spPr>
      </p:pic>
    </p:spTree>
    <p:custDataLst>
      <p:tags r:id="rId1"/>
    </p:custDataLst>
    <p:extLst>
      <p:ext uri="{BB962C8B-B14F-4D97-AF65-F5344CB8AC3E}">
        <p14:creationId xmlns:p14="http://schemas.microsoft.com/office/powerpoint/2010/main" val="2781305791"/>
      </p:ext>
    </p:extLst>
  </p:cSld>
  <p:clrMapOvr>
    <a:masterClrMapping/>
  </p:clrMapOvr>
  <mc:AlternateContent xmlns:mc="http://schemas.openxmlformats.org/markup-compatibility/2006" xmlns:p14="http://schemas.microsoft.com/office/powerpoint/2010/main">
    <mc:Choice Requires="p14">
      <p:transition spd="med" p14:dur="700" advTm="90648">
        <p:fade/>
      </p:transition>
    </mc:Choice>
    <mc:Fallback xmlns="">
      <p:transition spd="med" advTm="90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3713" fill="hold"/>
                                        <p:tgtEl>
                                          <p:spTgt spid="6"/>
                                        </p:tgtEl>
                                      </p:cBhvr>
                                    </p:cmd>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par>
                          <p:cTn id="53" fill="hold">
                            <p:stCondLst>
                              <p:cond delay="500"/>
                            </p:stCondLst>
                            <p:childTnLst>
                              <p:par>
                                <p:cTn id="54" presetID="1" presetClass="mediacall" presetSubtype="0" fill="hold" nodeType="afterEffect">
                                  <p:stCondLst>
                                    <p:cond delay="0"/>
                                  </p:stCondLst>
                                  <p:childTnLst>
                                    <p:cmd type="call" cmd="playFrom(0.0)">
                                      <p:cBhvr>
                                        <p:cTn id="55" dur="18166" fill="hold"/>
                                        <p:tgtEl>
                                          <p:spTgt spid="5"/>
                                        </p:tgtEl>
                                      </p:cBhvr>
                                    </p:cmd>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6"/>
                </p:tgtEl>
              </p:cMediaNode>
            </p:audio>
          </p:childTnLst>
        </p:cTn>
      </p:par>
    </p:tnLst>
    <p:bldLst>
      <p:bldP spid="33" grpId="0"/>
      <p:bldP spid="35" grpId="0"/>
      <p:bldP spid="36" grpId="0"/>
      <p:bldP spid="44" grpId="0"/>
      <p:bldP spid="49" grpId="0"/>
      <p:bldP spid="50" grpId="0"/>
    </p:bldLst>
  </p:timing>
  <p:extLst>
    <p:ext uri="{E180D4A7-C9FB-4DFB-919C-405C955672EB}">
      <p14:showEvtLst xmlns:p14="http://schemas.microsoft.com/office/powerpoint/2010/main">
        <p14:playEvt time="1" objId="2"/>
        <p14:stopEvt time="37075" objId="2"/>
        <p14:playEvt time="37751" objId="6"/>
        <p14:stopEvt time="71485" objId="6"/>
        <p14:playEvt time="71804" objId="5"/>
        <p14:stopEvt time="90003"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77" name="TextBox 76">
            <a:extLst>
              <a:ext uri="{FF2B5EF4-FFF2-40B4-BE49-F238E27FC236}">
                <a16:creationId xmlns:a16="http://schemas.microsoft.com/office/drawing/2014/main" id="{DF5DC5D3-90AF-4C62-86B0-CE5C096E264A}"/>
              </a:ext>
            </a:extLst>
          </p:cNvPr>
          <p:cNvSpPr txBox="1"/>
          <p:nvPr/>
        </p:nvSpPr>
        <p:spPr>
          <a:xfrm>
            <a:off x="533400" y="236220"/>
            <a:ext cx="8687512" cy="707886"/>
          </a:xfrm>
          <a:prstGeom prst="rect">
            <a:avLst/>
          </a:prstGeom>
          <a:noFill/>
        </p:spPr>
        <p:txBody>
          <a:bodyPr wrap="square" rtlCol="0">
            <a:spAutoFit/>
          </a:bodyPr>
          <a:lstStyle/>
          <a:p>
            <a:r>
              <a:rPr lang="en-GB" sz="2000" b="1" dirty="0">
                <a:solidFill>
                  <a:schemeClr val="bg1"/>
                </a:solidFill>
              </a:rPr>
              <a:t>Changes to the Open License Program</a:t>
            </a:r>
            <a:br>
              <a:rPr lang="en-AU" sz="2000" b="1" dirty="0">
                <a:solidFill>
                  <a:schemeClr val="bg1"/>
                </a:solidFill>
              </a:rPr>
            </a:br>
            <a:r>
              <a:rPr lang="en-AU" sz="2000" dirty="0">
                <a:solidFill>
                  <a:schemeClr val="bg1"/>
                </a:solidFill>
              </a:rPr>
              <a:t>Open Program overview</a:t>
            </a:r>
          </a:p>
        </p:txBody>
      </p:sp>
      <p:grpSp>
        <p:nvGrpSpPr>
          <p:cNvPr id="78" name="Group 77">
            <a:extLst>
              <a:ext uri="{FF2B5EF4-FFF2-40B4-BE49-F238E27FC236}">
                <a16:creationId xmlns:a16="http://schemas.microsoft.com/office/drawing/2014/main" id="{4BD9FD6E-5961-4773-854D-671A04D8B894}"/>
              </a:ext>
            </a:extLst>
          </p:cNvPr>
          <p:cNvGrpSpPr/>
          <p:nvPr/>
        </p:nvGrpSpPr>
        <p:grpSpPr>
          <a:xfrm>
            <a:off x="533400" y="2917365"/>
            <a:ext cx="3541987" cy="3156861"/>
            <a:chOff x="533400" y="2873821"/>
            <a:chExt cx="3541987" cy="3156861"/>
          </a:xfrm>
        </p:grpSpPr>
        <p:sp>
          <p:nvSpPr>
            <p:cNvPr id="79" name="Rectangle 78">
              <a:extLst>
                <a:ext uri="{FF2B5EF4-FFF2-40B4-BE49-F238E27FC236}">
                  <a16:creationId xmlns:a16="http://schemas.microsoft.com/office/drawing/2014/main" id="{41FEBDF4-308A-4479-B127-9FFE117CA286}"/>
                </a:ext>
              </a:extLst>
            </p:cNvPr>
            <p:cNvSpPr/>
            <p:nvPr/>
          </p:nvSpPr>
          <p:spPr>
            <a:xfrm>
              <a:off x="533400" y="3341906"/>
              <a:ext cx="678316" cy="268877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555A3BBC-EF30-4830-8B9A-B6089C1661E1}"/>
                </a:ext>
              </a:extLst>
            </p:cNvPr>
            <p:cNvSpPr/>
            <p:nvPr/>
          </p:nvSpPr>
          <p:spPr>
            <a:xfrm>
              <a:off x="533400" y="2873821"/>
              <a:ext cx="3541987" cy="4680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Open License</a:t>
              </a:r>
            </a:p>
          </p:txBody>
        </p:sp>
        <p:sp>
          <p:nvSpPr>
            <p:cNvPr id="81" name="Rectangle 80">
              <a:extLst>
                <a:ext uri="{FF2B5EF4-FFF2-40B4-BE49-F238E27FC236}">
                  <a16:creationId xmlns:a16="http://schemas.microsoft.com/office/drawing/2014/main" id="{851C7D1F-851F-48B9-8E42-8C39441C3BCE}"/>
                </a:ext>
              </a:extLst>
            </p:cNvPr>
            <p:cNvSpPr/>
            <p:nvPr/>
          </p:nvSpPr>
          <p:spPr>
            <a:xfrm>
              <a:off x="1211716" y="3341906"/>
              <a:ext cx="2863671" cy="2688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AU" sz="1600" dirty="0">
                  <a:solidFill>
                    <a:schemeClr val="tx1"/>
                  </a:solidFill>
                </a:rPr>
              </a:br>
              <a:r>
                <a:rPr lang="en-AU" sz="1400" dirty="0">
                  <a:solidFill>
                    <a:schemeClr val="tx1"/>
                  </a:solidFill>
                </a:rPr>
                <a:t>Perpetual Software Rights</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Optional: Software Assurance</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Upfront payment</a:t>
              </a:r>
            </a:p>
            <a:p>
              <a:endParaRPr lang="en-AU" sz="1400" dirty="0">
                <a:solidFill>
                  <a:schemeClr val="tx1"/>
                </a:solidFill>
              </a:endParaRPr>
            </a:p>
            <a:p>
              <a:endParaRPr lang="en-AU" sz="1400" dirty="0">
                <a:solidFill>
                  <a:schemeClr val="tx1"/>
                </a:solidFill>
              </a:endParaRPr>
            </a:p>
            <a:p>
              <a:r>
                <a:rPr lang="en-AU" sz="1400" dirty="0">
                  <a:solidFill>
                    <a:schemeClr val="tx1"/>
                  </a:solidFill>
                </a:rPr>
                <a:t>Buy licenses as needed</a:t>
              </a:r>
            </a:p>
          </p:txBody>
        </p:sp>
        <p:pic>
          <p:nvPicPr>
            <p:cNvPr id="82" name="Graphic 81">
              <a:extLst>
                <a:ext uri="{FF2B5EF4-FFF2-40B4-BE49-F238E27FC236}">
                  <a16:creationId xmlns:a16="http://schemas.microsoft.com/office/drawing/2014/main" id="{8A4010B6-6A0A-4787-A9F8-BFF41CC24D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570" y="3517285"/>
              <a:ext cx="468086" cy="468086"/>
            </a:xfrm>
            <a:prstGeom prst="rect">
              <a:avLst/>
            </a:prstGeom>
          </p:spPr>
        </p:pic>
        <p:pic>
          <p:nvPicPr>
            <p:cNvPr id="83" name="Graphic 82">
              <a:extLst>
                <a:ext uri="{FF2B5EF4-FFF2-40B4-BE49-F238E27FC236}">
                  <a16:creationId xmlns:a16="http://schemas.microsoft.com/office/drawing/2014/main" id="{8F1333B5-8543-4176-813F-E8975895B8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728" y="4174135"/>
              <a:ext cx="468086" cy="468086"/>
            </a:xfrm>
            <a:prstGeom prst="rect">
              <a:avLst/>
            </a:prstGeom>
          </p:spPr>
        </p:pic>
        <p:pic>
          <p:nvPicPr>
            <p:cNvPr id="84" name="Graphic 83">
              <a:extLst>
                <a:ext uri="{FF2B5EF4-FFF2-40B4-BE49-F238E27FC236}">
                  <a16:creationId xmlns:a16="http://schemas.microsoft.com/office/drawing/2014/main" id="{DE0AD50B-8621-43A3-8B88-AE2678036C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7228" y="5422866"/>
              <a:ext cx="468087" cy="468087"/>
            </a:xfrm>
            <a:prstGeom prst="rect">
              <a:avLst/>
            </a:prstGeom>
          </p:spPr>
        </p:pic>
        <p:pic>
          <p:nvPicPr>
            <p:cNvPr id="85" name="Graphic 84">
              <a:extLst>
                <a:ext uri="{FF2B5EF4-FFF2-40B4-BE49-F238E27FC236}">
                  <a16:creationId xmlns:a16="http://schemas.microsoft.com/office/drawing/2014/main" id="{C6AF2CDC-CBDC-4DE3-9360-D7C394683E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7229" y="4830985"/>
              <a:ext cx="468087" cy="468087"/>
            </a:xfrm>
            <a:prstGeom prst="rect">
              <a:avLst/>
            </a:prstGeom>
          </p:spPr>
        </p:pic>
      </p:grpSp>
      <p:grpSp>
        <p:nvGrpSpPr>
          <p:cNvPr id="86" name="Group 85">
            <a:extLst>
              <a:ext uri="{FF2B5EF4-FFF2-40B4-BE49-F238E27FC236}">
                <a16:creationId xmlns:a16="http://schemas.microsoft.com/office/drawing/2014/main" id="{E139F699-F146-4A40-9EB9-F3A2DE76D201}"/>
              </a:ext>
            </a:extLst>
          </p:cNvPr>
          <p:cNvGrpSpPr/>
          <p:nvPr/>
        </p:nvGrpSpPr>
        <p:grpSpPr>
          <a:xfrm>
            <a:off x="4223656" y="2917365"/>
            <a:ext cx="3541987" cy="3165411"/>
            <a:chOff x="4223656" y="2873821"/>
            <a:chExt cx="3541987" cy="3165411"/>
          </a:xfrm>
        </p:grpSpPr>
        <p:sp>
          <p:nvSpPr>
            <p:cNvPr id="87" name="Rectangle 86">
              <a:extLst>
                <a:ext uri="{FF2B5EF4-FFF2-40B4-BE49-F238E27FC236}">
                  <a16:creationId xmlns:a16="http://schemas.microsoft.com/office/drawing/2014/main" id="{560C0A3A-2009-4A3E-B80D-CF39CCF223D4}"/>
                </a:ext>
              </a:extLst>
            </p:cNvPr>
            <p:cNvSpPr/>
            <p:nvPr/>
          </p:nvSpPr>
          <p:spPr>
            <a:xfrm>
              <a:off x="4223656" y="3341906"/>
              <a:ext cx="678316" cy="269732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DCE5192E-E086-4A6B-8225-5BCDE6D3C227}"/>
                </a:ext>
              </a:extLst>
            </p:cNvPr>
            <p:cNvSpPr/>
            <p:nvPr/>
          </p:nvSpPr>
          <p:spPr>
            <a:xfrm>
              <a:off x="4223656" y="2873821"/>
              <a:ext cx="3541987" cy="4680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Open Value</a:t>
              </a:r>
            </a:p>
          </p:txBody>
        </p:sp>
        <p:sp>
          <p:nvSpPr>
            <p:cNvPr id="89" name="Rectangle 88">
              <a:extLst>
                <a:ext uri="{FF2B5EF4-FFF2-40B4-BE49-F238E27FC236}">
                  <a16:creationId xmlns:a16="http://schemas.microsoft.com/office/drawing/2014/main" id="{76154EE4-74E7-49AC-BEC0-94DBF9AAE187}"/>
                </a:ext>
              </a:extLst>
            </p:cNvPr>
            <p:cNvSpPr/>
            <p:nvPr/>
          </p:nvSpPr>
          <p:spPr>
            <a:xfrm>
              <a:off x="4901972" y="3341905"/>
              <a:ext cx="2863671" cy="268877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AU" sz="1600" dirty="0">
                  <a:solidFill>
                    <a:schemeClr val="tx1"/>
                  </a:solidFill>
                </a:rPr>
              </a:br>
              <a:r>
                <a:rPr lang="en-AU" sz="1400" dirty="0">
                  <a:solidFill>
                    <a:schemeClr val="tx1"/>
                  </a:solidFill>
                </a:rPr>
                <a:t>Perpetual Software Rights</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Included: Software Assurance</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Upfront or spread payments</a:t>
              </a:r>
            </a:p>
            <a:p>
              <a:endParaRPr lang="en-AU" sz="1400" dirty="0">
                <a:solidFill>
                  <a:schemeClr val="tx1"/>
                </a:solidFill>
              </a:endParaRPr>
            </a:p>
            <a:p>
              <a:br>
                <a:rPr lang="en-AU" sz="1400" dirty="0">
                  <a:solidFill>
                    <a:schemeClr val="tx1"/>
                  </a:solidFill>
                </a:rPr>
              </a:br>
              <a:r>
                <a:rPr lang="en-AU" sz="1400" dirty="0">
                  <a:solidFill>
                    <a:schemeClr val="tx1"/>
                  </a:solidFill>
                </a:rPr>
                <a:t>Organisation-wide option</a:t>
              </a:r>
            </a:p>
          </p:txBody>
        </p:sp>
        <p:pic>
          <p:nvPicPr>
            <p:cNvPr id="90" name="Graphic 89">
              <a:extLst>
                <a:ext uri="{FF2B5EF4-FFF2-40B4-BE49-F238E27FC236}">
                  <a16:creationId xmlns:a16="http://schemas.microsoft.com/office/drawing/2014/main" id="{B2F6300F-8ABE-4205-920B-ACA86D34D0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97826" y="3517285"/>
              <a:ext cx="468086" cy="468086"/>
            </a:xfrm>
            <a:prstGeom prst="rect">
              <a:avLst/>
            </a:prstGeom>
          </p:spPr>
        </p:pic>
        <p:pic>
          <p:nvPicPr>
            <p:cNvPr id="91" name="Graphic 90">
              <a:extLst>
                <a:ext uri="{FF2B5EF4-FFF2-40B4-BE49-F238E27FC236}">
                  <a16:creationId xmlns:a16="http://schemas.microsoft.com/office/drawing/2014/main" id="{1DFDBA3A-241D-48FE-A5AB-07B2F80427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07984" y="4174135"/>
              <a:ext cx="468086" cy="468086"/>
            </a:xfrm>
            <a:prstGeom prst="rect">
              <a:avLst/>
            </a:prstGeom>
          </p:spPr>
        </p:pic>
        <p:pic>
          <p:nvPicPr>
            <p:cNvPr id="92" name="Graphic 91">
              <a:extLst>
                <a:ext uri="{FF2B5EF4-FFF2-40B4-BE49-F238E27FC236}">
                  <a16:creationId xmlns:a16="http://schemas.microsoft.com/office/drawing/2014/main" id="{442BABDE-591B-4F23-906C-D538A642F2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12890" y="4830986"/>
              <a:ext cx="468086" cy="468086"/>
            </a:xfrm>
            <a:prstGeom prst="rect">
              <a:avLst/>
            </a:prstGeom>
          </p:spPr>
        </p:pic>
        <p:pic>
          <p:nvPicPr>
            <p:cNvPr id="93" name="Picture 92" descr="Icon&#10;&#10;Description automatically generated">
              <a:extLst>
                <a:ext uri="{FF2B5EF4-FFF2-40B4-BE49-F238E27FC236}">
                  <a16:creationId xmlns:a16="http://schemas.microsoft.com/office/drawing/2014/main" id="{9951A1AF-95A1-476E-9C31-1F5C5C79AE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14625" y="5439666"/>
              <a:ext cx="451287" cy="451287"/>
            </a:xfrm>
            <a:prstGeom prst="rect">
              <a:avLst/>
            </a:prstGeom>
          </p:spPr>
        </p:pic>
      </p:grpSp>
      <p:grpSp>
        <p:nvGrpSpPr>
          <p:cNvPr id="94" name="Group 93">
            <a:extLst>
              <a:ext uri="{FF2B5EF4-FFF2-40B4-BE49-F238E27FC236}">
                <a16:creationId xmlns:a16="http://schemas.microsoft.com/office/drawing/2014/main" id="{77FD4F8F-0F95-43C0-A382-B1CBBC66EE0F}"/>
              </a:ext>
            </a:extLst>
          </p:cNvPr>
          <p:cNvGrpSpPr/>
          <p:nvPr/>
        </p:nvGrpSpPr>
        <p:grpSpPr>
          <a:xfrm>
            <a:off x="7913911" y="2917365"/>
            <a:ext cx="3541987" cy="3165411"/>
            <a:chOff x="7913911" y="2873821"/>
            <a:chExt cx="3541987" cy="3165411"/>
          </a:xfrm>
        </p:grpSpPr>
        <p:sp>
          <p:nvSpPr>
            <p:cNvPr id="95" name="Rectangle 94">
              <a:extLst>
                <a:ext uri="{FF2B5EF4-FFF2-40B4-BE49-F238E27FC236}">
                  <a16:creationId xmlns:a16="http://schemas.microsoft.com/office/drawing/2014/main" id="{46FB0179-4E3C-4375-8BD2-A785FD3B52AA}"/>
                </a:ext>
              </a:extLst>
            </p:cNvPr>
            <p:cNvSpPr/>
            <p:nvPr/>
          </p:nvSpPr>
          <p:spPr>
            <a:xfrm>
              <a:off x="7913911" y="3341906"/>
              <a:ext cx="678316" cy="269732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Rectangle 95">
              <a:extLst>
                <a:ext uri="{FF2B5EF4-FFF2-40B4-BE49-F238E27FC236}">
                  <a16:creationId xmlns:a16="http://schemas.microsoft.com/office/drawing/2014/main" id="{C69CC872-1B03-42E6-AA6A-36E5094435E3}"/>
                </a:ext>
              </a:extLst>
            </p:cNvPr>
            <p:cNvSpPr/>
            <p:nvPr/>
          </p:nvSpPr>
          <p:spPr>
            <a:xfrm>
              <a:off x="7913911" y="2873821"/>
              <a:ext cx="3541987" cy="4680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Open Value Subscription</a:t>
              </a:r>
            </a:p>
          </p:txBody>
        </p:sp>
        <p:sp>
          <p:nvSpPr>
            <p:cNvPr id="97" name="Rectangle 96">
              <a:extLst>
                <a:ext uri="{FF2B5EF4-FFF2-40B4-BE49-F238E27FC236}">
                  <a16:creationId xmlns:a16="http://schemas.microsoft.com/office/drawing/2014/main" id="{1B70B76A-5F10-4EDF-953E-5977A03DD7F5}"/>
                </a:ext>
              </a:extLst>
            </p:cNvPr>
            <p:cNvSpPr/>
            <p:nvPr/>
          </p:nvSpPr>
          <p:spPr>
            <a:xfrm>
              <a:off x="8592227" y="3341905"/>
              <a:ext cx="2863671" cy="268877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AU" sz="1600" dirty="0">
                  <a:solidFill>
                    <a:schemeClr val="tx1"/>
                  </a:solidFill>
                </a:rPr>
              </a:br>
              <a:r>
                <a:rPr lang="en-AU" sz="1400" dirty="0">
                  <a:solidFill>
                    <a:schemeClr val="tx1"/>
                  </a:solidFill>
                </a:rPr>
                <a:t>Subscription Software</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Included: Software Assurance</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Spread payments</a:t>
              </a:r>
              <a:br>
                <a:rPr lang="en-AU" sz="1400" dirty="0">
                  <a:solidFill>
                    <a:schemeClr val="tx1"/>
                  </a:solidFill>
                </a:rPr>
              </a:br>
              <a:br>
                <a:rPr lang="en-AU" sz="1400" dirty="0">
                  <a:solidFill>
                    <a:schemeClr val="tx1"/>
                  </a:solidFill>
                </a:rPr>
              </a:br>
              <a:br>
                <a:rPr lang="en-AU" sz="1400" dirty="0">
                  <a:solidFill>
                    <a:schemeClr val="tx1"/>
                  </a:solidFill>
                </a:rPr>
              </a:br>
              <a:r>
                <a:rPr lang="en-AU" sz="1400" dirty="0">
                  <a:solidFill>
                    <a:schemeClr val="tx1"/>
                  </a:solidFill>
                </a:rPr>
                <a:t>Organisation-wide required</a:t>
              </a:r>
            </a:p>
          </p:txBody>
        </p:sp>
        <p:pic>
          <p:nvPicPr>
            <p:cNvPr id="98" name="Graphic 97">
              <a:extLst>
                <a:ext uri="{FF2B5EF4-FFF2-40B4-BE49-F238E27FC236}">
                  <a16:creationId xmlns:a16="http://schemas.microsoft.com/office/drawing/2014/main" id="{67A26D91-2ED1-4E3C-BFA2-370BC9794C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8081" y="3517285"/>
              <a:ext cx="468086" cy="468086"/>
            </a:xfrm>
            <a:prstGeom prst="rect">
              <a:avLst/>
            </a:prstGeom>
          </p:spPr>
        </p:pic>
        <p:pic>
          <p:nvPicPr>
            <p:cNvPr id="99" name="Graphic 98">
              <a:extLst>
                <a:ext uri="{FF2B5EF4-FFF2-40B4-BE49-F238E27FC236}">
                  <a16:creationId xmlns:a16="http://schemas.microsoft.com/office/drawing/2014/main" id="{B2B65C70-8750-42DD-B0A6-351E1454E7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8239" y="4174135"/>
              <a:ext cx="468086" cy="468086"/>
            </a:xfrm>
            <a:prstGeom prst="rect">
              <a:avLst/>
            </a:prstGeom>
          </p:spPr>
        </p:pic>
        <p:pic>
          <p:nvPicPr>
            <p:cNvPr id="100" name="Graphic 99">
              <a:extLst>
                <a:ext uri="{FF2B5EF4-FFF2-40B4-BE49-F238E27FC236}">
                  <a16:creationId xmlns:a16="http://schemas.microsoft.com/office/drawing/2014/main" id="{32654DF8-97E0-485E-8CD4-C5D0130DAE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03145" y="4830986"/>
              <a:ext cx="468086" cy="468086"/>
            </a:xfrm>
            <a:prstGeom prst="rect">
              <a:avLst/>
            </a:prstGeom>
          </p:spPr>
        </p:pic>
        <p:pic>
          <p:nvPicPr>
            <p:cNvPr id="101" name="Picture 100" descr="Icon&#10;&#10;Description automatically generated">
              <a:extLst>
                <a:ext uri="{FF2B5EF4-FFF2-40B4-BE49-F238E27FC236}">
                  <a16:creationId xmlns:a16="http://schemas.microsoft.com/office/drawing/2014/main" id="{14C7FA77-6DF6-46DE-96A7-56B7C415C02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04880" y="5439666"/>
              <a:ext cx="451287" cy="451287"/>
            </a:xfrm>
            <a:prstGeom prst="rect">
              <a:avLst/>
            </a:prstGeom>
          </p:spPr>
        </p:pic>
      </p:grpSp>
      <p:grpSp>
        <p:nvGrpSpPr>
          <p:cNvPr id="102" name="Group 101">
            <a:extLst>
              <a:ext uri="{FF2B5EF4-FFF2-40B4-BE49-F238E27FC236}">
                <a16:creationId xmlns:a16="http://schemas.microsoft.com/office/drawing/2014/main" id="{FB7E4BE0-5A0E-4864-92EA-DE74129DCCA8}"/>
              </a:ext>
            </a:extLst>
          </p:cNvPr>
          <p:cNvGrpSpPr/>
          <p:nvPr/>
        </p:nvGrpSpPr>
        <p:grpSpPr>
          <a:xfrm>
            <a:off x="533400" y="1430215"/>
            <a:ext cx="11023849" cy="1357278"/>
            <a:chOff x="533400" y="1430215"/>
            <a:chExt cx="11023849" cy="1357278"/>
          </a:xfrm>
        </p:grpSpPr>
        <p:sp>
          <p:nvSpPr>
            <p:cNvPr id="103" name="Rectangle 102">
              <a:extLst>
                <a:ext uri="{FF2B5EF4-FFF2-40B4-BE49-F238E27FC236}">
                  <a16:creationId xmlns:a16="http://schemas.microsoft.com/office/drawing/2014/main" id="{11C5F693-994C-4784-B83B-47E44F2B74CA}"/>
                </a:ext>
              </a:extLst>
            </p:cNvPr>
            <p:cNvSpPr/>
            <p:nvPr/>
          </p:nvSpPr>
          <p:spPr>
            <a:xfrm>
              <a:off x="533400" y="1430215"/>
              <a:ext cx="10922498" cy="135727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2800" b="1" dirty="0"/>
                <a:t>Open Programs</a:t>
              </a:r>
            </a:p>
          </p:txBody>
        </p:sp>
        <p:sp>
          <p:nvSpPr>
            <p:cNvPr id="104" name="TextBox 103">
              <a:extLst>
                <a:ext uri="{FF2B5EF4-FFF2-40B4-BE49-F238E27FC236}">
                  <a16:creationId xmlns:a16="http://schemas.microsoft.com/office/drawing/2014/main" id="{6CC86502-19A0-49D8-94D2-207BDC2B83D7}"/>
                </a:ext>
              </a:extLst>
            </p:cNvPr>
            <p:cNvSpPr txBox="1"/>
            <p:nvPr/>
          </p:nvSpPr>
          <p:spPr>
            <a:xfrm>
              <a:off x="634751" y="1948530"/>
              <a:ext cx="10922498" cy="738664"/>
            </a:xfrm>
            <a:prstGeom prst="rect">
              <a:avLst/>
            </a:prstGeom>
            <a:noFill/>
          </p:spPr>
          <p:txBody>
            <a:bodyPr wrap="square" rtlCol="0">
              <a:spAutoFit/>
            </a:bodyPr>
            <a:lstStyle/>
            <a:p>
              <a:r>
                <a:rPr lang="en-AU" sz="1400" dirty="0">
                  <a:solidFill>
                    <a:schemeClr val="bg1"/>
                  </a:solidFill>
                </a:rPr>
                <a:t>	For organisations with 5-250 users		5 licences to qualify		Indirect partner sales channel</a:t>
              </a:r>
            </a:p>
            <a:p>
              <a:r>
                <a:rPr lang="en-AU" sz="1400" dirty="0">
                  <a:solidFill>
                    <a:schemeClr val="bg1"/>
                  </a:solidFill>
                </a:rPr>
                <a:t>	</a:t>
              </a:r>
              <a:br>
                <a:rPr lang="en-AU" sz="1400" dirty="0">
                  <a:solidFill>
                    <a:schemeClr val="bg1"/>
                  </a:solidFill>
                </a:rPr>
              </a:br>
              <a:r>
                <a:rPr lang="en-AU" sz="1400" dirty="0">
                  <a:solidFill>
                    <a:schemeClr val="bg1"/>
                  </a:solidFill>
                </a:rPr>
                <a:t>	Commercial, Gov, Academic, NFP		Cloud purchase available</a:t>
              </a:r>
            </a:p>
          </p:txBody>
        </p:sp>
        <p:pic>
          <p:nvPicPr>
            <p:cNvPr id="105" name="Graphic 104">
              <a:extLst>
                <a:ext uri="{FF2B5EF4-FFF2-40B4-BE49-F238E27FC236}">
                  <a16:creationId xmlns:a16="http://schemas.microsoft.com/office/drawing/2014/main" id="{F8835865-446E-496A-9367-773C6431F9F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114" y="1948529"/>
              <a:ext cx="254147" cy="254147"/>
            </a:xfrm>
            <a:prstGeom prst="rect">
              <a:avLst/>
            </a:prstGeom>
          </p:spPr>
        </p:pic>
        <p:pic>
          <p:nvPicPr>
            <p:cNvPr id="106" name="Picture 105" descr="Icon&#10;&#10;Description automatically generated">
              <a:extLst>
                <a:ext uri="{FF2B5EF4-FFF2-40B4-BE49-F238E27FC236}">
                  <a16:creationId xmlns:a16="http://schemas.microsoft.com/office/drawing/2014/main" id="{E05ECC19-6DDD-4AB7-9C5A-9DE49322A34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9228" y="2383288"/>
              <a:ext cx="273522" cy="273522"/>
            </a:xfrm>
            <a:prstGeom prst="rect">
              <a:avLst/>
            </a:prstGeom>
          </p:spPr>
        </p:pic>
        <p:pic>
          <p:nvPicPr>
            <p:cNvPr id="107" name="Graphic 106">
              <a:extLst>
                <a:ext uri="{FF2B5EF4-FFF2-40B4-BE49-F238E27FC236}">
                  <a16:creationId xmlns:a16="http://schemas.microsoft.com/office/drawing/2014/main" id="{A17671A8-D7F4-44EC-9E4F-B31992C4D0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4944" y="1980967"/>
              <a:ext cx="254148" cy="254148"/>
            </a:xfrm>
            <a:prstGeom prst="rect">
              <a:avLst/>
            </a:prstGeom>
          </p:spPr>
        </p:pic>
        <p:pic>
          <p:nvPicPr>
            <p:cNvPr id="108" name="Graphic 107">
              <a:extLst>
                <a:ext uri="{FF2B5EF4-FFF2-40B4-BE49-F238E27FC236}">
                  <a16:creationId xmlns:a16="http://schemas.microsoft.com/office/drawing/2014/main" id="{4FB23687-6380-4143-B0C0-C4E9144CFC9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958298" y="2378703"/>
              <a:ext cx="287439" cy="287439"/>
            </a:xfrm>
            <a:prstGeom prst="rect">
              <a:avLst/>
            </a:prstGeom>
          </p:spPr>
        </p:pic>
        <p:pic>
          <p:nvPicPr>
            <p:cNvPr id="109" name="Picture 108" descr="Icon&#10;&#10;Description automatically generated">
              <a:extLst>
                <a:ext uri="{FF2B5EF4-FFF2-40B4-BE49-F238E27FC236}">
                  <a16:creationId xmlns:a16="http://schemas.microsoft.com/office/drawing/2014/main" id="{572023D4-DB7A-448C-A805-A6291C644A5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84227" y="1926625"/>
              <a:ext cx="362832" cy="362832"/>
            </a:xfrm>
            <a:prstGeom prst="rect">
              <a:avLst/>
            </a:prstGeom>
          </p:spPr>
        </p:pic>
      </p:grpSp>
      <p:sp>
        <p:nvSpPr>
          <p:cNvPr id="110" name="Rectangle: Rounded Corners 109">
            <a:extLst>
              <a:ext uri="{FF2B5EF4-FFF2-40B4-BE49-F238E27FC236}">
                <a16:creationId xmlns:a16="http://schemas.microsoft.com/office/drawing/2014/main" id="{09F5F898-9E1B-4E3A-8983-B432391CD220}"/>
              </a:ext>
            </a:extLst>
          </p:cNvPr>
          <p:cNvSpPr/>
          <p:nvPr/>
        </p:nvSpPr>
        <p:spPr>
          <a:xfrm>
            <a:off x="533400" y="2911287"/>
            <a:ext cx="3541988" cy="3162940"/>
          </a:xfrm>
          <a:prstGeom prst="roundRect">
            <a:avLst>
              <a:gd name="adj" fmla="val 0"/>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Recorded Sound">
            <a:hlinkClick r:id="" action="ppaction://media"/>
            <a:extLst>
              <a:ext uri="{FF2B5EF4-FFF2-40B4-BE49-F238E27FC236}">
                <a16:creationId xmlns:a16="http://schemas.microsoft.com/office/drawing/2014/main" id="{6DA30DFF-80CF-49E6-B0A5-6A9A363447AB}"/>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315683" y="1520225"/>
            <a:ext cx="406400" cy="406400"/>
          </a:xfrm>
          <a:prstGeom prst="rect">
            <a:avLst/>
          </a:prstGeom>
        </p:spPr>
      </p:pic>
    </p:spTree>
    <p:custDataLst>
      <p:tags r:id="rId1"/>
    </p:custDataLst>
    <p:extLst>
      <p:ext uri="{BB962C8B-B14F-4D97-AF65-F5344CB8AC3E}">
        <p14:creationId xmlns:p14="http://schemas.microsoft.com/office/powerpoint/2010/main" val="804569333"/>
      </p:ext>
    </p:extLst>
  </p:cSld>
  <p:clrMapOvr>
    <a:masterClrMapping/>
  </p:clrMapOvr>
  <mc:AlternateContent xmlns:mc="http://schemas.openxmlformats.org/markup-compatibility/2006" xmlns:p14="http://schemas.microsoft.com/office/powerpoint/2010/main">
    <mc:Choice Requires="p14">
      <p:transition spd="med" p14:dur="700" advTm="46630">
        <p:fade/>
      </p:transition>
    </mc:Choice>
    <mc:Fallback xmlns="">
      <p:transition spd="med" advTm="46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1000"/>
                                        <p:tgtEl>
                                          <p:spTgt spid="78"/>
                                        </p:tgtEl>
                                      </p:cBhvr>
                                    </p:animEffect>
                                    <p:anim calcmode="lin" valueType="num">
                                      <p:cBhvr>
                                        <p:cTn id="12" dur="1000" fill="hold"/>
                                        <p:tgtEl>
                                          <p:spTgt spid="78"/>
                                        </p:tgtEl>
                                        <p:attrNameLst>
                                          <p:attrName>ppt_x</p:attrName>
                                        </p:attrNameLst>
                                      </p:cBhvr>
                                      <p:tavLst>
                                        <p:tav tm="0">
                                          <p:val>
                                            <p:strVal val="#ppt_x"/>
                                          </p:val>
                                        </p:tav>
                                        <p:tav tm="100000">
                                          <p:val>
                                            <p:strVal val="#ppt_x"/>
                                          </p:val>
                                        </p:tav>
                                      </p:tavLst>
                                    </p:anim>
                                    <p:anim calcmode="lin" valueType="num">
                                      <p:cBhvr>
                                        <p:cTn id="1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1000"/>
                                        <p:tgtEl>
                                          <p:spTgt spid="86"/>
                                        </p:tgtEl>
                                      </p:cBhvr>
                                    </p:animEffect>
                                    <p:anim calcmode="lin" valueType="num">
                                      <p:cBhvr>
                                        <p:cTn id="19" dur="1000" fill="hold"/>
                                        <p:tgtEl>
                                          <p:spTgt spid="86"/>
                                        </p:tgtEl>
                                        <p:attrNameLst>
                                          <p:attrName>ppt_x</p:attrName>
                                        </p:attrNameLst>
                                      </p:cBhvr>
                                      <p:tavLst>
                                        <p:tav tm="0">
                                          <p:val>
                                            <p:strVal val="#ppt_x"/>
                                          </p:val>
                                        </p:tav>
                                        <p:tav tm="100000">
                                          <p:val>
                                            <p:strVal val="#ppt_x"/>
                                          </p:val>
                                        </p:tav>
                                      </p:tavLst>
                                    </p:anim>
                                    <p:anim calcmode="lin" valueType="num">
                                      <p:cBhvr>
                                        <p:cTn id="20"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1000"/>
                                        <p:tgtEl>
                                          <p:spTgt spid="94"/>
                                        </p:tgtEl>
                                      </p:cBhvr>
                                    </p:animEffect>
                                    <p:anim calcmode="lin" valueType="num">
                                      <p:cBhvr>
                                        <p:cTn id="26" dur="1000" fill="hold"/>
                                        <p:tgtEl>
                                          <p:spTgt spid="94"/>
                                        </p:tgtEl>
                                        <p:attrNameLst>
                                          <p:attrName>ppt_x</p:attrName>
                                        </p:attrNameLst>
                                      </p:cBhvr>
                                      <p:tavLst>
                                        <p:tav tm="0">
                                          <p:val>
                                            <p:strVal val="#ppt_x"/>
                                          </p:val>
                                        </p:tav>
                                        <p:tav tm="100000">
                                          <p:val>
                                            <p:strVal val="#ppt_x"/>
                                          </p:val>
                                        </p:tav>
                                      </p:tavLst>
                                    </p:anim>
                                    <p:anim calcmode="lin" valueType="num">
                                      <p:cBhvr>
                                        <p:cTn id="27"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94"/>
                                        </p:tgtEl>
                                      </p:cBhvr>
                                    </p:animEffect>
                                    <p:anim calcmode="lin" valueType="num">
                                      <p:cBhvr>
                                        <p:cTn id="32" dur="1000"/>
                                        <p:tgtEl>
                                          <p:spTgt spid="94"/>
                                        </p:tgtEl>
                                        <p:attrNameLst>
                                          <p:attrName>ppt_x</p:attrName>
                                        </p:attrNameLst>
                                      </p:cBhvr>
                                      <p:tavLst>
                                        <p:tav tm="0">
                                          <p:val>
                                            <p:strVal val="ppt_x"/>
                                          </p:val>
                                        </p:tav>
                                        <p:tav tm="100000">
                                          <p:val>
                                            <p:strVal val="ppt_x"/>
                                          </p:val>
                                        </p:tav>
                                      </p:tavLst>
                                    </p:anim>
                                    <p:anim calcmode="lin" valueType="num">
                                      <p:cBhvr>
                                        <p:cTn id="33" dur="1000"/>
                                        <p:tgtEl>
                                          <p:spTgt spid="94"/>
                                        </p:tgtEl>
                                        <p:attrNameLst>
                                          <p:attrName>ppt_y</p:attrName>
                                        </p:attrNameLst>
                                      </p:cBhvr>
                                      <p:tavLst>
                                        <p:tav tm="0">
                                          <p:val>
                                            <p:strVal val="ppt_y"/>
                                          </p:val>
                                        </p:tav>
                                        <p:tav tm="100000">
                                          <p:val>
                                            <p:strVal val="ppt_y+.1"/>
                                          </p:val>
                                        </p:tav>
                                      </p:tavLst>
                                    </p:anim>
                                    <p:set>
                                      <p:cBhvr>
                                        <p:cTn id="34" dur="1" fill="hold">
                                          <p:stCondLst>
                                            <p:cond delay="999"/>
                                          </p:stCondLst>
                                        </p:cTn>
                                        <p:tgtEl>
                                          <p:spTgt spid="9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10" grpId="0" animBg="1"/>
    </p:bldLst>
  </p:timing>
  <p:extLst>
    <p:ext uri="{E180D4A7-C9FB-4DFB-919C-405C955672EB}">
      <p14:showEvtLst xmlns:p14="http://schemas.microsoft.com/office/powerpoint/2010/main">
        <p14:playEvt time="1" objId="2"/>
        <p14:stopEvt time="46053"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51" name="TextBox 50">
            <a:extLst>
              <a:ext uri="{FF2B5EF4-FFF2-40B4-BE49-F238E27FC236}">
                <a16:creationId xmlns:a16="http://schemas.microsoft.com/office/drawing/2014/main" id="{599198A4-6F03-4B4C-8772-BEF092E4F57F}"/>
              </a:ext>
            </a:extLst>
          </p:cNvPr>
          <p:cNvSpPr txBox="1"/>
          <p:nvPr/>
        </p:nvSpPr>
        <p:spPr>
          <a:xfrm>
            <a:off x="533400" y="236220"/>
            <a:ext cx="8687512" cy="707886"/>
          </a:xfrm>
          <a:prstGeom prst="rect">
            <a:avLst/>
          </a:prstGeom>
          <a:noFill/>
        </p:spPr>
        <p:txBody>
          <a:bodyPr wrap="square" rtlCol="0">
            <a:spAutoFit/>
          </a:bodyPr>
          <a:lstStyle/>
          <a:p>
            <a:r>
              <a:rPr lang="en-GB" sz="2000" b="1" dirty="0">
                <a:solidFill>
                  <a:schemeClr val="bg1"/>
                </a:solidFill>
              </a:rPr>
              <a:t>Changes to the Open License Program</a:t>
            </a:r>
            <a:br>
              <a:rPr lang="en-AU" sz="2000" b="1" dirty="0">
                <a:solidFill>
                  <a:schemeClr val="bg1"/>
                </a:solidFill>
              </a:rPr>
            </a:br>
            <a:r>
              <a:rPr lang="en-AU" sz="2000" dirty="0">
                <a:solidFill>
                  <a:schemeClr val="bg1"/>
                </a:solidFill>
              </a:rPr>
              <a:t>Transition phases</a:t>
            </a:r>
          </a:p>
        </p:txBody>
      </p:sp>
      <p:sp>
        <p:nvSpPr>
          <p:cNvPr id="52" name="Oval 51">
            <a:extLst>
              <a:ext uri="{FF2B5EF4-FFF2-40B4-BE49-F238E27FC236}">
                <a16:creationId xmlns:a16="http://schemas.microsoft.com/office/drawing/2014/main" id="{5EC94BD7-1F70-4581-AB21-7DCB83F0C9D5}"/>
              </a:ext>
            </a:extLst>
          </p:cNvPr>
          <p:cNvSpPr/>
          <p:nvPr/>
        </p:nvSpPr>
        <p:spPr>
          <a:xfrm>
            <a:off x="3760507" y="1494790"/>
            <a:ext cx="3995057" cy="399505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 name="Graphic 52">
            <a:extLst>
              <a:ext uri="{FF2B5EF4-FFF2-40B4-BE49-F238E27FC236}">
                <a16:creationId xmlns:a16="http://schemas.microsoft.com/office/drawing/2014/main" id="{01C5CA0E-DD74-4FB0-B54F-332B1CB412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92284" y="2036173"/>
            <a:ext cx="917714" cy="917714"/>
          </a:xfrm>
          <a:prstGeom prst="rect">
            <a:avLst/>
          </a:prstGeom>
        </p:spPr>
      </p:pic>
      <p:cxnSp>
        <p:nvCxnSpPr>
          <p:cNvPr id="54" name="Straight Connector 53">
            <a:extLst>
              <a:ext uri="{FF2B5EF4-FFF2-40B4-BE49-F238E27FC236}">
                <a16:creationId xmlns:a16="http://schemas.microsoft.com/office/drawing/2014/main" id="{31BB13B5-F7CC-406E-B83A-C371F71DD02D}"/>
              </a:ext>
            </a:extLst>
          </p:cNvPr>
          <p:cNvCxnSpPr>
            <a:cxnSpLocks/>
          </p:cNvCxnSpPr>
          <p:nvPr/>
        </p:nvCxnSpPr>
        <p:spPr>
          <a:xfrm>
            <a:off x="4250364" y="2268153"/>
            <a:ext cx="1507672" cy="122416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20A767-9135-460E-8C5C-65FD5AFDDF09}"/>
              </a:ext>
            </a:extLst>
          </p:cNvPr>
          <p:cNvCxnSpPr>
            <a:cxnSpLocks/>
          </p:cNvCxnSpPr>
          <p:nvPr/>
        </p:nvCxnSpPr>
        <p:spPr>
          <a:xfrm flipH="1">
            <a:off x="4978534" y="3479449"/>
            <a:ext cx="779502" cy="183291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B128266-D7FD-4958-9075-7A16DF88330B}"/>
              </a:ext>
            </a:extLst>
          </p:cNvPr>
          <p:cNvCxnSpPr>
            <a:cxnSpLocks/>
          </p:cNvCxnSpPr>
          <p:nvPr/>
        </p:nvCxnSpPr>
        <p:spPr>
          <a:xfrm flipH="1">
            <a:off x="3800075" y="3479449"/>
            <a:ext cx="1957961" cy="48095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57" name="Graphic 56">
            <a:extLst>
              <a:ext uri="{FF2B5EF4-FFF2-40B4-BE49-F238E27FC236}">
                <a16:creationId xmlns:a16="http://schemas.microsoft.com/office/drawing/2014/main" id="{C305FFC3-DCDA-4D25-80F6-09BD0EF9D1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1425" y="3802892"/>
            <a:ext cx="492506" cy="492506"/>
          </a:xfrm>
          <a:prstGeom prst="rect">
            <a:avLst/>
          </a:prstGeom>
        </p:spPr>
      </p:pic>
      <p:pic>
        <p:nvPicPr>
          <p:cNvPr id="58" name="Graphic 57">
            <a:extLst>
              <a:ext uri="{FF2B5EF4-FFF2-40B4-BE49-F238E27FC236}">
                <a16:creationId xmlns:a16="http://schemas.microsoft.com/office/drawing/2014/main" id="{40712A27-9BE8-4865-AA36-9E9DD7A4E4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9934" y="3103320"/>
            <a:ext cx="457199" cy="457199"/>
          </a:xfrm>
          <a:prstGeom prst="rect">
            <a:avLst/>
          </a:prstGeom>
        </p:spPr>
      </p:pic>
      <p:pic>
        <p:nvPicPr>
          <p:cNvPr id="65" name="Graphic 64">
            <a:extLst>
              <a:ext uri="{FF2B5EF4-FFF2-40B4-BE49-F238E27FC236}">
                <a16:creationId xmlns:a16="http://schemas.microsoft.com/office/drawing/2014/main" id="{E8628DFB-2269-4DA5-81C0-4ABB740B9D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8745" y="3167310"/>
            <a:ext cx="492506" cy="492506"/>
          </a:xfrm>
          <a:prstGeom prst="rect">
            <a:avLst/>
          </a:prstGeom>
        </p:spPr>
      </p:pic>
      <p:pic>
        <p:nvPicPr>
          <p:cNvPr id="66" name="Graphic 65">
            <a:extLst>
              <a:ext uri="{FF2B5EF4-FFF2-40B4-BE49-F238E27FC236}">
                <a16:creationId xmlns:a16="http://schemas.microsoft.com/office/drawing/2014/main" id="{45A4D807-8D87-42AB-A9EA-22BF1B5B94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50364" y="2706177"/>
            <a:ext cx="472683" cy="472683"/>
          </a:xfrm>
          <a:prstGeom prst="rect">
            <a:avLst/>
          </a:prstGeom>
        </p:spPr>
      </p:pic>
      <p:pic>
        <p:nvPicPr>
          <p:cNvPr id="67" name="Graphic 66">
            <a:extLst>
              <a:ext uri="{FF2B5EF4-FFF2-40B4-BE49-F238E27FC236}">
                <a16:creationId xmlns:a16="http://schemas.microsoft.com/office/drawing/2014/main" id="{D87CF364-018A-4873-AA31-F0B04F612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18782" y="3765941"/>
            <a:ext cx="917713" cy="917713"/>
          </a:xfrm>
          <a:prstGeom prst="rect">
            <a:avLst/>
          </a:prstGeom>
        </p:spPr>
      </p:pic>
      <p:sp>
        <p:nvSpPr>
          <p:cNvPr id="68" name="Content Placeholder 2">
            <a:extLst>
              <a:ext uri="{FF2B5EF4-FFF2-40B4-BE49-F238E27FC236}">
                <a16:creationId xmlns:a16="http://schemas.microsoft.com/office/drawing/2014/main" id="{47C6D165-E9DF-4E4E-A31C-C0A75FE5A063}"/>
              </a:ext>
            </a:extLst>
          </p:cNvPr>
          <p:cNvSpPr txBox="1">
            <a:spLocks/>
          </p:cNvSpPr>
          <p:nvPr/>
        </p:nvSpPr>
        <p:spPr>
          <a:xfrm>
            <a:off x="7692341" y="1966976"/>
            <a:ext cx="2724272"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CSP</a:t>
            </a:r>
          </a:p>
        </p:txBody>
      </p:sp>
      <p:sp>
        <p:nvSpPr>
          <p:cNvPr id="69" name="Content Placeholder 2">
            <a:extLst>
              <a:ext uri="{FF2B5EF4-FFF2-40B4-BE49-F238E27FC236}">
                <a16:creationId xmlns:a16="http://schemas.microsoft.com/office/drawing/2014/main" id="{ED90FDC9-8918-484F-B161-D870F5F9D70F}"/>
              </a:ext>
            </a:extLst>
          </p:cNvPr>
          <p:cNvSpPr txBox="1">
            <a:spLocks/>
          </p:cNvSpPr>
          <p:nvPr/>
        </p:nvSpPr>
        <p:spPr>
          <a:xfrm>
            <a:off x="2908017" y="2631214"/>
            <a:ext cx="917714"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Open </a:t>
            </a:r>
            <a:br>
              <a:rPr lang="en-AU" sz="1800" dirty="0">
                <a:latin typeface="Segoe UI Light" panose="020B0502040204020203" pitchFamily="34" charset="0"/>
                <a:cs typeface="Segoe UI Light" panose="020B0502040204020203" pitchFamily="34" charset="0"/>
              </a:rPr>
            </a:br>
            <a:r>
              <a:rPr lang="en-AU" sz="1800" dirty="0">
                <a:latin typeface="Segoe UI Light" panose="020B0502040204020203" pitchFamily="34" charset="0"/>
                <a:cs typeface="Segoe UI Light" panose="020B0502040204020203" pitchFamily="34" charset="0"/>
              </a:rPr>
              <a:t>License</a:t>
            </a:r>
          </a:p>
        </p:txBody>
      </p:sp>
      <p:sp>
        <p:nvSpPr>
          <p:cNvPr id="73" name="Content Placeholder 2">
            <a:extLst>
              <a:ext uri="{FF2B5EF4-FFF2-40B4-BE49-F238E27FC236}">
                <a16:creationId xmlns:a16="http://schemas.microsoft.com/office/drawing/2014/main" id="{41D4DD66-B462-4A3E-9655-EFDED2C139B8}"/>
              </a:ext>
            </a:extLst>
          </p:cNvPr>
          <p:cNvSpPr txBox="1">
            <a:spLocks/>
          </p:cNvSpPr>
          <p:nvPr/>
        </p:nvSpPr>
        <p:spPr>
          <a:xfrm>
            <a:off x="3166478" y="4761254"/>
            <a:ext cx="1081417"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OV/OVS</a:t>
            </a:r>
          </a:p>
        </p:txBody>
      </p:sp>
      <p:sp>
        <p:nvSpPr>
          <p:cNvPr id="74" name="Arrow: Curved Down 73">
            <a:extLst>
              <a:ext uri="{FF2B5EF4-FFF2-40B4-BE49-F238E27FC236}">
                <a16:creationId xmlns:a16="http://schemas.microsoft.com/office/drawing/2014/main" id="{716C9156-96CA-4A1E-9607-2074A3945D19}"/>
              </a:ext>
            </a:extLst>
          </p:cNvPr>
          <p:cNvSpPr/>
          <p:nvPr/>
        </p:nvSpPr>
        <p:spPr>
          <a:xfrm rot="19079590">
            <a:off x="3025885" y="1699082"/>
            <a:ext cx="1615258" cy="525405"/>
          </a:xfrm>
          <a:prstGeom prst="curvedDownArrow">
            <a:avLst>
              <a:gd name="adj1" fmla="val 25000"/>
              <a:gd name="adj2" fmla="val 49856"/>
              <a:gd name="adj3" fmla="val 15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5" name="Arrow: Curved Down 74">
            <a:extLst>
              <a:ext uri="{FF2B5EF4-FFF2-40B4-BE49-F238E27FC236}">
                <a16:creationId xmlns:a16="http://schemas.microsoft.com/office/drawing/2014/main" id="{9EF4C56B-0773-4699-B7F3-591233157C1F}"/>
              </a:ext>
            </a:extLst>
          </p:cNvPr>
          <p:cNvSpPr/>
          <p:nvPr/>
        </p:nvSpPr>
        <p:spPr>
          <a:xfrm rot="4279287" flipV="1">
            <a:off x="2576624" y="3781841"/>
            <a:ext cx="1615258" cy="525405"/>
          </a:xfrm>
          <a:prstGeom prst="curvedDownArrow">
            <a:avLst>
              <a:gd name="adj1" fmla="val 25000"/>
              <a:gd name="adj2" fmla="val 49856"/>
              <a:gd name="adj3" fmla="val 15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6" name="Content Placeholder 2">
            <a:extLst>
              <a:ext uri="{FF2B5EF4-FFF2-40B4-BE49-F238E27FC236}">
                <a16:creationId xmlns:a16="http://schemas.microsoft.com/office/drawing/2014/main" id="{731AEF88-45D2-4628-8179-BD8F9DFB375C}"/>
              </a:ext>
            </a:extLst>
          </p:cNvPr>
          <p:cNvSpPr txBox="1">
            <a:spLocks/>
          </p:cNvSpPr>
          <p:nvPr/>
        </p:nvSpPr>
        <p:spPr>
          <a:xfrm>
            <a:off x="515991" y="1359431"/>
            <a:ext cx="2878416" cy="602353"/>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600" b="1" dirty="0">
                <a:cs typeface="Segoe UI Light" panose="020B0502040204020203" pitchFamily="34" charset="0"/>
              </a:rPr>
              <a:t>2021 - Current</a:t>
            </a:r>
          </a:p>
        </p:txBody>
      </p:sp>
      <p:pic>
        <p:nvPicPr>
          <p:cNvPr id="77" name="Graphic 76">
            <a:extLst>
              <a:ext uri="{FF2B5EF4-FFF2-40B4-BE49-F238E27FC236}">
                <a16:creationId xmlns:a16="http://schemas.microsoft.com/office/drawing/2014/main" id="{9B7F03DB-6340-4841-AFCB-B59567E2A0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36636" y="4244535"/>
            <a:ext cx="468086" cy="468086"/>
          </a:xfrm>
          <a:prstGeom prst="rect">
            <a:avLst/>
          </a:prstGeom>
        </p:spPr>
      </p:pic>
      <p:pic>
        <p:nvPicPr>
          <p:cNvPr id="78" name="Graphic 77">
            <a:extLst>
              <a:ext uri="{FF2B5EF4-FFF2-40B4-BE49-F238E27FC236}">
                <a16:creationId xmlns:a16="http://schemas.microsoft.com/office/drawing/2014/main" id="{5E5FEB66-F4A8-4194-81B2-B49AEEB099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636" y="5889564"/>
            <a:ext cx="781045" cy="781045"/>
          </a:xfrm>
          <a:prstGeom prst="rect">
            <a:avLst/>
          </a:prstGeom>
        </p:spPr>
      </p:pic>
      <p:sp>
        <p:nvSpPr>
          <p:cNvPr id="79" name="Content Placeholder 2">
            <a:extLst>
              <a:ext uri="{FF2B5EF4-FFF2-40B4-BE49-F238E27FC236}">
                <a16:creationId xmlns:a16="http://schemas.microsoft.com/office/drawing/2014/main" id="{1AE5F1D6-B6AC-4425-8488-D90CD36DC883}"/>
              </a:ext>
            </a:extLst>
          </p:cNvPr>
          <p:cNvSpPr txBox="1">
            <a:spLocks/>
          </p:cNvSpPr>
          <p:nvPr/>
        </p:nvSpPr>
        <p:spPr>
          <a:xfrm>
            <a:off x="1164681" y="6007291"/>
            <a:ext cx="2878416"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Perpetual (L Only) Software</a:t>
            </a:r>
          </a:p>
        </p:txBody>
      </p:sp>
      <p:pic>
        <p:nvPicPr>
          <p:cNvPr id="80" name="Graphic 79">
            <a:extLst>
              <a:ext uri="{FF2B5EF4-FFF2-40B4-BE49-F238E27FC236}">
                <a16:creationId xmlns:a16="http://schemas.microsoft.com/office/drawing/2014/main" id="{8B8BA404-7854-4C56-89B3-E07DBCA6ED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6740" y="5852459"/>
            <a:ext cx="781045" cy="781045"/>
          </a:xfrm>
          <a:prstGeom prst="rect">
            <a:avLst/>
          </a:prstGeom>
        </p:spPr>
      </p:pic>
      <p:sp>
        <p:nvSpPr>
          <p:cNvPr id="81" name="Content Placeholder 2">
            <a:extLst>
              <a:ext uri="{FF2B5EF4-FFF2-40B4-BE49-F238E27FC236}">
                <a16:creationId xmlns:a16="http://schemas.microsoft.com/office/drawing/2014/main" id="{5F427012-61F8-47A6-9AE9-DCF1C3589B95}"/>
              </a:ext>
            </a:extLst>
          </p:cNvPr>
          <p:cNvSpPr txBox="1">
            <a:spLocks/>
          </p:cNvSpPr>
          <p:nvPr/>
        </p:nvSpPr>
        <p:spPr>
          <a:xfrm>
            <a:off x="5270790" y="5970185"/>
            <a:ext cx="2878416"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Cloud</a:t>
            </a:r>
          </a:p>
        </p:txBody>
      </p:sp>
      <p:pic>
        <p:nvPicPr>
          <p:cNvPr id="82" name="Graphic 81">
            <a:extLst>
              <a:ext uri="{FF2B5EF4-FFF2-40B4-BE49-F238E27FC236}">
                <a16:creationId xmlns:a16="http://schemas.microsoft.com/office/drawing/2014/main" id="{38071BDE-CB0B-40B1-B3A6-5DC3CFA75D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19531" y="5855039"/>
            <a:ext cx="778464" cy="778464"/>
          </a:xfrm>
          <a:prstGeom prst="rect">
            <a:avLst/>
          </a:prstGeom>
        </p:spPr>
      </p:pic>
      <p:sp>
        <p:nvSpPr>
          <p:cNvPr id="83" name="Content Placeholder 2">
            <a:extLst>
              <a:ext uri="{FF2B5EF4-FFF2-40B4-BE49-F238E27FC236}">
                <a16:creationId xmlns:a16="http://schemas.microsoft.com/office/drawing/2014/main" id="{42B55ECA-F44C-409D-9464-DE7486DB980D}"/>
              </a:ext>
            </a:extLst>
          </p:cNvPr>
          <p:cNvSpPr txBox="1">
            <a:spLocks/>
          </p:cNvSpPr>
          <p:nvPr/>
        </p:nvSpPr>
        <p:spPr>
          <a:xfrm>
            <a:off x="7092216" y="5941803"/>
            <a:ext cx="2878416"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Segoe UI Light" panose="020B0502040204020203" pitchFamily="34" charset="0"/>
                <a:cs typeface="Segoe UI Light" panose="020B0502040204020203" pitchFamily="34" charset="0"/>
              </a:rPr>
              <a:t>Software Assurance</a:t>
            </a:r>
          </a:p>
        </p:txBody>
      </p:sp>
      <p:pic>
        <p:nvPicPr>
          <p:cNvPr id="2" name="Recorded Sound">
            <a:hlinkClick r:id="" action="ppaction://media"/>
            <a:extLst>
              <a:ext uri="{FF2B5EF4-FFF2-40B4-BE49-F238E27FC236}">
                <a16:creationId xmlns:a16="http://schemas.microsoft.com/office/drawing/2014/main" id="{2598E553-5AA6-41C2-8158-3935BDA749B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732643" y="1254207"/>
            <a:ext cx="406400" cy="406400"/>
          </a:xfrm>
          <a:prstGeom prst="rect">
            <a:avLst/>
          </a:prstGeom>
        </p:spPr>
      </p:pic>
      <p:sp>
        <p:nvSpPr>
          <p:cNvPr id="28" name="Content Placeholder 2">
            <a:extLst>
              <a:ext uri="{FF2B5EF4-FFF2-40B4-BE49-F238E27FC236}">
                <a16:creationId xmlns:a16="http://schemas.microsoft.com/office/drawing/2014/main" id="{E4E722BE-7AC1-40AE-9E4A-A8C064741B3D}"/>
              </a:ext>
            </a:extLst>
          </p:cNvPr>
          <p:cNvSpPr txBox="1">
            <a:spLocks/>
          </p:cNvSpPr>
          <p:nvPr/>
        </p:nvSpPr>
        <p:spPr>
          <a:xfrm>
            <a:off x="659658" y="4178025"/>
            <a:ext cx="2878416" cy="6023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100" b="1" dirty="0">
                <a:cs typeface="Segoe UI Light" panose="020B0502040204020203" pitchFamily="34" charset="0"/>
              </a:rPr>
              <a:t>Jan 1</a:t>
            </a:r>
            <a:r>
              <a:rPr lang="en-AU" sz="3100" b="1" baseline="30000" dirty="0">
                <a:cs typeface="Segoe UI Light" panose="020B0502040204020203" pitchFamily="34" charset="0"/>
              </a:rPr>
              <a:t>st</a:t>
            </a:r>
            <a:r>
              <a:rPr lang="en-AU" sz="3100" b="1" dirty="0">
                <a:cs typeface="Segoe UI Light" panose="020B0502040204020203" pitchFamily="34" charset="0"/>
              </a:rPr>
              <a:t> 2022</a:t>
            </a:r>
          </a:p>
        </p:txBody>
      </p:sp>
      <p:sp>
        <p:nvSpPr>
          <p:cNvPr id="3" name="Rectangle 2">
            <a:extLst>
              <a:ext uri="{FF2B5EF4-FFF2-40B4-BE49-F238E27FC236}">
                <a16:creationId xmlns:a16="http://schemas.microsoft.com/office/drawing/2014/main" id="{A60DCB91-0E6B-4221-AC26-20ADB449B6F2}"/>
              </a:ext>
            </a:extLst>
          </p:cNvPr>
          <p:cNvSpPr/>
          <p:nvPr/>
        </p:nvSpPr>
        <p:spPr>
          <a:xfrm>
            <a:off x="7692341" y="2036173"/>
            <a:ext cx="553080" cy="3967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46987C3A-9706-45A6-88C0-6383A44F8E2A}"/>
              </a:ext>
            </a:extLst>
          </p:cNvPr>
          <p:cNvSpPr/>
          <p:nvPr/>
        </p:nvSpPr>
        <p:spPr>
          <a:xfrm>
            <a:off x="2938834" y="2627762"/>
            <a:ext cx="861241" cy="567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777CB8AB-4413-4E05-9AD8-BFB943745AF4}"/>
              </a:ext>
            </a:extLst>
          </p:cNvPr>
          <p:cNvSpPr/>
          <p:nvPr/>
        </p:nvSpPr>
        <p:spPr>
          <a:xfrm>
            <a:off x="416353" y="5852221"/>
            <a:ext cx="3518833" cy="8588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89134A00-202B-4AD2-B5AF-FF73041AE54C}"/>
              </a:ext>
            </a:extLst>
          </p:cNvPr>
          <p:cNvSpPr/>
          <p:nvPr/>
        </p:nvSpPr>
        <p:spPr>
          <a:xfrm>
            <a:off x="6512353" y="5841335"/>
            <a:ext cx="2708559" cy="8588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947854898"/>
      </p:ext>
    </p:extLst>
  </p:cSld>
  <p:clrMapOvr>
    <a:masterClrMapping/>
  </p:clrMapOvr>
  <mc:AlternateContent xmlns:mc="http://schemas.openxmlformats.org/markup-compatibility/2006" xmlns:p14="http://schemas.microsoft.com/office/powerpoint/2010/main">
    <mc:Choice Requires="p14">
      <p:transition spd="med" p14:dur="700" advTm="37137">
        <p:fade/>
      </p:transition>
    </mc:Choice>
    <mc:Fallback xmlns="">
      <p:transition spd="med" advTm="37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1000"/>
                                        <p:tgtEl>
                                          <p:spTgt spid="76"/>
                                        </p:tgtEl>
                                      </p:cBhvr>
                                    </p:animEffect>
                                    <p:set>
                                      <p:cBhvr>
                                        <p:cTn id="51" dur="1" fill="hold">
                                          <p:stCondLst>
                                            <p:cond delay="999"/>
                                          </p:stCondLst>
                                        </p:cTn>
                                        <p:tgtEl>
                                          <p:spTgt spid="76"/>
                                        </p:tgtEl>
                                        <p:attrNameLst>
                                          <p:attrName>style.visibility</p:attrName>
                                        </p:attrNameLst>
                                      </p:cBhvr>
                                      <p:to>
                                        <p:strVal val="hidden"/>
                                      </p:to>
                                    </p:set>
                                  </p:childTnLst>
                                </p:cTn>
                              </p:par>
                              <p:par>
                                <p:cTn id="52" presetID="10" presetClass="entr" presetSubtype="0" fill="hold" grpId="0" nodeType="withEffect">
                                  <p:stCondLst>
                                    <p:cond delay="10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childTnLst>
                                </p:cTn>
                              </p:par>
                              <p:par>
                                <p:cTn id="55" presetID="10" presetClass="exit" presetSubtype="0" fill="hold" nodeType="withEffect">
                                  <p:stCondLst>
                                    <p:cond delay="0"/>
                                  </p:stCondLst>
                                  <p:childTnLst>
                                    <p:animEffect transition="out" filter="fad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5"/>
                                        </p:tgtEl>
                                      </p:cBhvr>
                                    </p:animEffect>
                                    <p:set>
                                      <p:cBhvr>
                                        <p:cTn id="60" dur="1" fill="hold">
                                          <p:stCondLst>
                                            <p:cond delay="499"/>
                                          </p:stCondLst>
                                        </p:cTn>
                                        <p:tgtEl>
                                          <p:spTgt spid="6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66"/>
                                        </p:tgtEl>
                                      </p:cBhvr>
                                    </p:animEffect>
                                    <p:set>
                                      <p:cBhvr>
                                        <p:cTn id="63" dur="1" fill="hold">
                                          <p:stCondLst>
                                            <p:cond delay="499"/>
                                          </p:stCondLst>
                                        </p:cTn>
                                        <p:tgtEl>
                                          <p:spTgt spid="6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4"/>
                                        </p:tgtEl>
                                      </p:cBhvr>
                                    </p:animEffect>
                                    <p:set>
                                      <p:cBhvr>
                                        <p:cTn id="69" dur="1" fill="hold">
                                          <p:stCondLst>
                                            <p:cond delay="499"/>
                                          </p:stCondLst>
                                        </p:cTn>
                                        <p:tgtEl>
                                          <p:spTgt spid="7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5"/>
                                        </p:tgtEl>
                                      </p:cBhvr>
                                    </p:animEffect>
                                    <p:set>
                                      <p:cBhvr>
                                        <p:cTn id="72" dur="1" fill="hold">
                                          <p:stCondLst>
                                            <p:cond delay="499"/>
                                          </p:stCondLst>
                                        </p:cTn>
                                        <p:tgtEl>
                                          <p:spTgt spid="75"/>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69"/>
                                        </p:tgtEl>
                                      </p:cBhvr>
                                    </p:animEffect>
                                    <p:set>
                                      <p:cBhvr>
                                        <p:cTn id="75"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bldLst>
      <p:bldP spid="69" grpId="0"/>
      <p:bldP spid="74" grpId="0" animBg="1"/>
      <p:bldP spid="74" grpId="1" animBg="1"/>
      <p:bldP spid="75" grpId="0" animBg="1"/>
      <p:bldP spid="75" grpId="1" animBg="1"/>
      <p:bldP spid="76" grpId="0"/>
      <p:bldP spid="28" grpId="0"/>
      <p:bldP spid="3" grpId="0" animBg="1"/>
      <p:bldP spid="3" grpId="1" animBg="1"/>
      <p:bldP spid="30" grpId="0" animBg="1"/>
      <p:bldP spid="30" grpId="1" animBg="1"/>
      <p:bldP spid="33" grpId="0" animBg="1"/>
      <p:bldP spid="33" grpId="1" animBg="1"/>
      <p:bldP spid="34" grpId="0" animBg="1"/>
      <p:bldP spid="34" grpId="1" animBg="1"/>
    </p:bldLst>
  </p:timing>
  <p:extLst>
    <p:ext uri="{E180D4A7-C9FB-4DFB-919C-405C955672EB}">
      <p14:showEvtLst xmlns:p14="http://schemas.microsoft.com/office/powerpoint/2010/main">
        <p14:playEvt time="1" objId="2"/>
        <p14:stopEvt time="36413"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BFC8E9C-A303-4420-97B6-9BADA99DB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0865">
            <a:off x="10667713" y="176320"/>
            <a:ext cx="1537498" cy="1884233"/>
          </a:xfrm>
          <a:prstGeom prst="rect">
            <a:avLst/>
          </a:prstGeom>
        </p:spPr>
      </p:pic>
      <p:sp>
        <p:nvSpPr>
          <p:cNvPr id="8" name="Rectangle 7">
            <a:extLst>
              <a:ext uri="{FF2B5EF4-FFF2-40B4-BE49-F238E27FC236}">
                <a16:creationId xmlns:a16="http://schemas.microsoft.com/office/drawing/2014/main" id="{B9949551-A8AD-4860-8A2E-4808FAC6046C}"/>
              </a:ext>
            </a:extLst>
          </p:cNvPr>
          <p:cNvSpPr/>
          <p:nvPr/>
        </p:nvSpPr>
        <p:spPr>
          <a:xfrm>
            <a:off x="8196941" y="1992085"/>
            <a:ext cx="3581400" cy="3503083"/>
          </a:xfrm>
          <a:prstGeom prst="rect">
            <a:avLst/>
          </a:prstGeom>
          <a:solidFill>
            <a:srgbClr val="FFFFFF"/>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3635726D-1E5F-4CBD-864A-5333FA940179}"/>
              </a:ext>
            </a:extLst>
          </p:cNvPr>
          <p:cNvSpPr/>
          <p:nvPr/>
        </p:nvSpPr>
        <p:spPr>
          <a:xfrm>
            <a:off x="413659" y="1949100"/>
            <a:ext cx="7878278" cy="3576622"/>
          </a:xfrm>
          <a:prstGeom prst="rect">
            <a:avLst/>
          </a:prstGeom>
          <a:solidFill>
            <a:schemeClr val="accent1">
              <a:lumMod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lowchart: Off-page Connector 9">
            <a:extLst>
              <a:ext uri="{FF2B5EF4-FFF2-40B4-BE49-F238E27FC236}">
                <a16:creationId xmlns:a16="http://schemas.microsoft.com/office/drawing/2014/main" id="{0C143F8B-922E-4CE1-9F86-CD436A884DAF}"/>
              </a:ext>
            </a:extLst>
          </p:cNvPr>
          <p:cNvSpPr/>
          <p:nvPr/>
        </p:nvSpPr>
        <p:spPr>
          <a:xfrm rot="16200000">
            <a:off x="435426" y="1660576"/>
            <a:ext cx="3810011" cy="4168208"/>
          </a:xfrm>
          <a:prstGeom prst="flowChartOffpageConnector">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176D5614-600D-42B4-A09D-32C698575C7C}"/>
              </a:ext>
            </a:extLst>
          </p:cNvPr>
          <p:cNvSpPr txBox="1"/>
          <p:nvPr/>
        </p:nvSpPr>
        <p:spPr>
          <a:xfrm>
            <a:off x="318665" y="2072573"/>
            <a:ext cx="3581400" cy="492443"/>
          </a:xfrm>
          <a:prstGeom prst="rect">
            <a:avLst/>
          </a:prstGeom>
          <a:noFill/>
        </p:spPr>
        <p:txBody>
          <a:bodyPr wrap="square" rtlCol="0">
            <a:spAutoFit/>
          </a:bodyPr>
          <a:lstStyle/>
          <a:p>
            <a:r>
              <a:rPr lang="en-AU" sz="2600" b="1" dirty="0"/>
              <a:t>From:</a:t>
            </a:r>
          </a:p>
        </p:txBody>
      </p:sp>
      <p:sp>
        <p:nvSpPr>
          <p:cNvPr id="15" name="TextBox 14">
            <a:extLst>
              <a:ext uri="{FF2B5EF4-FFF2-40B4-BE49-F238E27FC236}">
                <a16:creationId xmlns:a16="http://schemas.microsoft.com/office/drawing/2014/main" id="{D08B0E03-A95B-4114-B1BC-A6801F551BA4}"/>
              </a:ext>
            </a:extLst>
          </p:cNvPr>
          <p:cNvSpPr txBox="1"/>
          <p:nvPr/>
        </p:nvSpPr>
        <p:spPr>
          <a:xfrm>
            <a:off x="318665" y="2595793"/>
            <a:ext cx="3581400" cy="430887"/>
          </a:xfrm>
          <a:prstGeom prst="rect">
            <a:avLst/>
          </a:prstGeom>
          <a:noFill/>
        </p:spPr>
        <p:txBody>
          <a:bodyPr wrap="square" rtlCol="0">
            <a:spAutoFit/>
          </a:bodyPr>
          <a:lstStyle/>
          <a:p>
            <a:r>
              <a:rPr lang="en-AU" sz="2200" dirty="0"/>
              <a:t>L only in Open License</a:t>
            </a:r>
          </a:p>
        </p:txBody>
      </p:sp>
      <p:sp>
        <p:nvSpPr>
          <p:cNvPr id="16" name="TextBox 15">
            <a:extLst>
              <a:ext uri="{FF2B5EF4-FFF2-40B4-BE49-F238E27FC236}">
                <a16:creationId xmlns:a16="http://schemas.microsoft.com/office/drawing/2014/main" id="{85D191B8-15A1-4D05-B06E-AC3DE57D03CE}"/>
              </a:ext>
            </a:extLst>
          </p:cNvPr>
          <p:cNvSpPr txBox="1"/>
          <p:nvPr/>
        </p:nvSpPr>
        <p:spPr>
          <a:xfrm>
            <a:off x="318665" y="3151141"/>
            <a:ext cx="3581400" cy="430887"/>
          </a:xfrm>
          <a:prstGeom prst="rect">
            <a:avLst/>
          </a:prstGeom>
          <a:noFill/>
        </p:spPr>
        <p:txBody>
          <a:bodyPr wrap="square" rtlCol="0">
            <a:spAutoFit/>
          </a:bodyPr>
          <a:lstStyle/>
          <a:p>
            <a:r>
              <a:rPr lang="en-AU" sz="2200" dirty="0"/>
              <a:t>SA in Open License</a:t>
            </a:r>
          </a:p>
        </p:txBody>
      </p:sp>
      <p:sp>
        <p:nvSpPr>
          <p:cNvPr id="17" name="TextBox 16">
            <a:extLst>
              <a:ext uri="{FF2B5EF4-FFF2-40B4-BE49-F238E27FC236}">
                <a16:creationId xmlns:a16="http://schemas.microsoft.com/office/drawing/2014/main" id="{5725A31B-F8CE-46A2-B70F-B989A5EEDED8}"/>
              </a:ext>
            </a:extLst>
          </p:cNvPr>
          <p:cNvSpPr txBox="1"/>
          <p:nvPr/>
        </p:nvSpPr>
        <p:spPr>
          <a:xfrm>
            <a:off x="318665" y="3757085"/>
            <a:ext cx="3581400" cy="430887"/>
          </a:xfrm>
          <a:prstGeom prst="rect">
            <a:avLst/>
          </a:prstGeom>
          <a:noFill/>
        </p:spPr>
        <p:txBody>
          <a:bodyPr wrap="square" rtlCol="0">
            <a:spAutoFit/>
          </a:bodyPr>
          <a:lstStyle/>
          <a:p>
            <a:r>
              <a:rPr lang="en-AU" sz="2200" dirty="0"/>
              <a:t>L+SA in Open License</a:t>
            </a:r>
          </a:p>
        </p:txBody>
      </p:sp>
      <p:sp>
        <p:nvSpPr>
          <p:cNvPr id="18" name="TextBox 17">
            <a:extLst>
              <a:ext uri="{FF2B5EF4-FFF2-40B4-BE49-F238E27FC236}">
                <a16:creationId xmlns:a16="http://schemas.microsoft.com/office/drawing/2014/main" id="{EDE87F6F-E681-4B8D-9A74-C1D8D6CD0DA5}"/>
              </a:ext>
            </a:extLst>
          </p:cNvPr>
          <p:cNvSpPr txBox="1"/>
          <p:nvPr/>
        </p:nvSpPr>
        <p:spPr>
          <a:xfrm>
            <a:off x="318665" y="4360016"/>
            <a:ext cx="3581400" cy="430887"/>
          </a:xfrm>
          <a:prstGeom prst="rect">
            <a:avLst/>
          </a:prstGeom>
          <a:noFill/>
        </p:spPr>
        <p:txBody>
          <a:bodyPr wrap="square" rtlCol="0">
            <a:spAutoFit/>
          </a:bodyPr>
          <a:lstStyle/>
          <a:p>
            <a:r>
              <a:rPr lang="en-AU" sz="2200" dirty="0"/>
              <a:t>OLS in Open License</a:t>
            </a:r>
          </a:p>
        </p:txBody>
      </p:sp>
      <p:sp>
        <p:nvSpPr>
          <p:cNvPr id="19" name="TextBox 18">
            <a:extLst>
              <a:ext uri="{FF2B5EF4-FFF2-40B4-BE49-F238E27FC236}">
                <a16:creationId xmlns:a16="http://schemas.microsoft.com/office/drawing/2014/main" id="{BE0EB89A-F356-4C65-BD0D-D745B1010A59}"/>
              </a:ext>
            </a:extLst>
          </p:cNvPr>
          <p:cNvSpPr txBox="1"/>
          <p:nvPr/>
        </p:nvSpPr>
        <p:spPr>
          <a:xfrm>
            <a:off x="318665" y="5013860"/>
            <a:ext cx="3581400" cy="430887"/>
          </a:xfrm>
          <a:prstGeom prst="rect">
            <a:avLst/>
          </a:prstGeom>
          <a:noFill/>
        </p:spPr>
        <p:txBody>
          <a:bodyPr wrap="square" rtlCol="0">
            <a:spAutoFit/>
          </a:bodyPr>
          <a:lstStyle/>
          <a:p>
            <a:r>
              <a:rPr lang="en-AU" sz="2200" dirty="0"/>
              <a:t>Azure in Open License</a:t>
            </a:r>
          </a:p>
        </p:txBody>
      </p:sp>
      <p:sp>
        <p:nvSpPr>
          <p:cNvPr id="20" name="TextBox 19">
            <a:extLst>
              <a:ext uri="{FF2B5EF4-FFF2-40B4-BE49-F238E27FC236}">
                <a16:creationId xmlns:a16="http://schemas.microsoft.com/office/drawing/2014/main" id="{47BA8BE7-3D5B-434C-BF35-679BC9FB9B16}"/>
              </a:ext>
            </a:extLst>
          </p:cNvPr>
          <p:cNvSpPr txBox="1"/>
          <p:nvPr/>
        </p:nvSpPr>
        <p:spPr>
          <a:xfrm>
            <a:off x="3956958" y="2072573"/>
            <a:ext cx="3581400" cy="492443"/>
          </a:xfrm>
          <a:prstGeom prst="rect">
            <a:avLst/>
          </a:prstGeom>
          <a:noFill/>
        </p:spPr>
        <p:txBody>
          <a:bodyPr wrap="square" rtlCol="0">
            <a:spAutoFit/>
          </a:bodyPr>
          <a:lstStyle/>
          <a:p>
            <a:r>
              <a:rPr lang="en-AU" sz="2600" b="1" dirty="0">
                <a:solidFill>
                  <a:schemeClr val="bg1"/>
                </a:solidFill>
              </a:rPr>
              <a:t>To: Recommended</a:t>
            </a:r>
          </a:p>
        </p:txBody>
      </p:sp>
      <p:sp>
        <p:nvSpPr>
          <p:cNvPr id="21" name="TextBox 20">
            <a:extLst>
              <a:ext uri="{FF2B5EF4-FFF2-40B4-BE49-F238E27FC236}">
                <a16:creationId xmlns:a16="http://schemas.microsoft.com/office/drawing/2014/main" id="{3E12A921-2AE5-4F7F-8DD5-85CEB40DA029}"/>
              </a:ext>
            </a:extLst>
          </p:cNvPr>
          <p:cNvSpPr txBox="1"/>
          <p:nvPr/>
        </p:nvSpPr>
        <p:spPr>
          <a:xfrm>
            <a:off x="4193979" y="2595793"/>
            <a:ext cx="6463136" cy="430887"/>
          </a:xfrm>
          <a:prstGeom prst="rect">
            <a:avLst/>
          </a:prstGeom>
          <a:noFill/>
        </p:spPr>
        <p:txBody>
          <a:bodyPr wrap="square" rtlCol="0">
            <a:spAutoFit/>
          </a:bodyPr>
          <a:lstStyle/>
          <a:p>
            <a:r>
              <a:rPr lang="en-AU" sz="2200" dirty="0">
                <a:solidFill>
                  <a:schemeClr val="bg1"/>
                </a:solidFill>
              </a:rPr>
              <a:t>Cloud Solution Provider (CSP)</a:t>
            </a:r>
          </a:p>
        </p:txBody>
      </p:sp>
      <p:sp>
        <p:nvSpPr>
          <p:cNvPr id="22" name="TextBox 21">
            <a:extLst>
              <a:ext uri="{FF2B5EF4-FFF2-40B4-BE49-F238E27FC236}">
                <a16:creationId xmlns:a16="http://schemas.microsoft.com/office/drawing/2014/main" id="{5C737704-2E66-4448-B1ED-CB05CF37388D}"/>
              </a:ext>
            </a:extLst>
          </p:cNvPr>
          <p:cNvSpPr txBox="1"/>
          <p:nvPr/>
        </p:nvSpPr>
        <p:spPr>
          <a:xfrm>
            <a:off x="4424536" y="3141221"/>
            <a:ext cx="6463136" cy="430887"/>
          </a:xfrm>
          <a:prstGeom prst="rect">
            <a:avLst/>
          </a:prstGeom>
          <a:noFill/>
        </p:spPr>
        <p:txBody>
          <a:bodyPr wrap="square" rtlCol="0">
            <a:spAutoFit/>
          </a:bodyPr>
          <a:lstStyle/>
          <a:p>
            <a:r>
              <a:rPr lang="en-AU" sz="2200" dirty="0">
                <a:solidFill>
                  <a:schemeClr val="bg1"/>
                </a:solidFill>
              </a:rPr>
              <a:t>Open Value</a:t>
            </a:r>
          </a:p>
        </p:txBody>
      </p:sp>
      <p:sp>
        <p:nvSpPr>
          <p:cNvPr id="23" name="TextBox 22">
            <a:extLst>
              <a:ext uri="{FF2B5EF4-FFF2-40B4-BE49-F238E27FC236}">
                <a16:creationId xmlns:a16="http://schemas.microsoft.com/office/drawing/2014/main" id="{9E8921C4-7C17-48B2-8B7C-BF290C106D43}"/>
              </a:ext>
            </a:extLst>
          </p:cNvPr>
          <p:cNvSpPr txBox="1"/>
          <p:nvPr/>
        </p:nvSpPr>
        <p:spPr>
          <a:xfrm>
            <a:off x="4440902" y="3733146"/>
            <a:ext cx="6463136" cy="430887"/>
          </a:xfrm>
          <a:prstGeom prst="rect">
            <a:avLst/>
          </a:prstGeom>
          <a:noFill/>
        </p:spPr>
        <p:txBody>
          <a:bodyPr wrap="square" rtlCol="0">
            <a:spAutoFit/>
          </a:bodyPr>
          <a:lstStyle/>
          <a:p>
            <a:r>
              <a:rPr lang="en-AU" sz="2200" dirty="0">
                <a:solidFill>
                  <a:schemeClr val="bg1"/>
                </a:solidFill>
              </a:rPr>
              <a:t>Open Value</a:t>
            </a:r>
          </a:p>
        </p:txBody>
      </p:sp>
      <p:grpSp>
        <p:nvGrpSpPr>
          <p:cNvPr id="24" name="Group 23">
            <a:extLst>
              <a:ext uri="{FF2B5EF4-FFF2-40B4-BE49-F238E27FC236}">
                <a16:creationId xmlns:a16="http://schemas.microsoft.com/office/drawing/2014/main" id="{D3713AEF-AAD1-4BB6-9FFA-08BB7CC75233}"/>
              </a:ext>
            </a:extLst>
          </p:cNvPr>
          <p:cNvGrpSpPr/>
          <p:nvPr/>
        </p:nvGrpSpPr>
        <p:grpSpPr>
          <a:xfrm>
            <a:off x="413659" y="3090116"/>
            <a:ext cx="10983684" cy="1840422"/>
            <a:chOff x="413659" y="3090116"/>
            <a:chExt cx="10983684" cy="1840422"/>
          </a:xfrm>
        </p:grpSpPr>
        <p:cxnSp>
          <p:nvCxnSpPr>
            <p:cNvPr id="25" name="Straight Connector 24">
              <a:extLst>
                <a:ext uri="{FF2B5EF4-FFF2-40B4-BE49-F238E27FC236}">
                  <a16:creationId xmlns:a16="http://schemas.microsoft.com/office/drawing/2014/main" id="{C3BED8A0-6430-4408-A388-DAF93D432DD3}"/>
                </a:ext>
              </a:extLst>
            </p:cNvPr>
            <p:cNvCxnSpPr>
              <a:cxnSpLocks/>
            </p:cNvCxnSpPr>
            <p:nvPr/>
          </p:nvCxnSpPr>
          <p:spPr>
            <a:xfrm>
              <a:off x="413659" y="3090116"/>
              <a:ext cx="109836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185532-F69E-459C-AEA9-9FAEF43436C0}"/>
                </a:ext>
              </a:extLst>
            </p:cNvPr>
            <p:cNvCxnSpPr>
              <a:cxnSpLocks/>
            </p:cNvCxnSpPr>
            <p:nvPr/>
          </p:nvCxnSpPr>
          <p:spPr>
            <a:xfrm>
              <a:off x="413659" y="3657599"/>
              <a:ext cx="109836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6AC024-09AA-4B75-8B3A-E5F264E37E41}"/>
                </a:ext>
              </a:extLst>
            </p:cNvPr>
            <p:cNvCxnSpPr>
              <a:cxnSpLocks/>
            </p:cNvCxnSpPr>
            <p:nvPr/>
          </p:nvCxnSpPr>
          <p:spPr>
            <a:xfrm>
              <a:off x="413659" y="4273105"/>
              <a:ext cx="109836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056D98-0F26-492E-9152-4FD9D5B85252}"/>
                </a:ext>
              </a:extLst>
            </p:cNvPr>
            <p:cNvCxnSpPr>
              <a:cxnSpLocks/>
            </p:cNvCxnSpPr>
            <p:nvPr/>
          </p:nvCxnSpPr>
          <p:spPr>
            <a:xfrm>
              <a:off x="413659" y="4930538"/>
              <a:ext cx="1098368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8340053-E976-443B-A03D-51C25AAC115E}"/>
              </a:ext>
            </a:extLst>
          </p:cNvPr>
          <p:cNvSpPr txBox="1"/>
          <p:nvPr/>
        </p:nvSpPr>
        <p:spPr>
          <a:xfrm>
            <a:off x="4189007" y="4386899"/>
            <a:ext cx="6463136" cy="430887"/>
          </a:xfrm>
          <a:prstGeom prst="rect">
            <a:avLst/>
          </a:prstGeom>
          <a:noFill/>
        </p:spPr>
        <p:txBody>
          <a:bodyPr wrap="square" rtlCol="0">
            <a:spAutoFit/>
          </a:bodyPr>
          <a:lstStyle/>
          <a:p>
            <a:r>
              <a:rPr lang="en-AU" sz="2200" dirty="0">
                <a:solidFill>
                  <a:schemeClr val="bg1"/>
                </a:solidFill>
              </a:rPr>
              <a:t>Cloud Solution Provider (CSP)</a:t>
            </a:r>
          </a:p>
        </p:txBody>
      </p:sp>
      <p:sp>
        <p:nvSpPr>
          <p:cNvPr id="30" name="TextBox 29">
            <a:extLst>
              <a:ext uri="{FF2B5EF4-FFF2-40B4-BE49-F238E27FC236}">
                <a16:creationId xmlns:a16="http://schemas.microsoft.com/office/drawing/2014/main" id="{84C1762F-BB1C-4B10-8874-77DAAA7DC47B}"/>
              </a:ext>
            </a:extLst>
          </p:cNvPr>
          <p:cNvSpPr txBox="1"/>
          <p:nvPr/>
        </p:nvSpPr>
        <p:spPr>
          <a:xfrm>
            <a:off x="3900065" y="5009300"/>
            <a:ext cx="6463136" cy="430887"/>
          </a:xfrm>
          <a:prstGeom prst="rect">
            <a:avLst/>
          </a:prstGeom>
          <a:noFill/>
        </p:spPr>
        <p:txBody>
          <a:bodyPr wrap="square" rtlCol="0">
            <a:spAutoFit/>
          </a:bodyPr>
          <a:lstStyle/>
          <a:p>
            <a:r>
              <a:rPr lang="en-AU" sz="2200" dirty="0">
                <a:solidFill>
                  <a:schemeClr val="bg1"/>
                </a:solidFill>
              </a:rPr>
              <a:t>Cloud Solution Provider (CSP)</a:t>
            </a:r>
          </a:p>
        </p:txBody>
      </p:sp>
      <p:sp>
        <p:nvSpPr>
          <p:cNvPr id="31" name="TextBox 30">
            <a:extLst>
              <a:ext uri="{FF2B5EF4-FFF2-40B4-BE49-F238E27FC236}">
                <a16:creationId xmlns:a16="http://schemas.microsoft.com/office/drawing/2014/main" id="{328FC789-514C-4A8B-AD1D-6F85E0890377}"/>
              </a:ext>
            </a:extLst>
          </p:cNvPr>
          <p:cNvSpPr txBox="1"/>
          <p:nvPr/>
        </p:nvSpPr>
        <p:spPr>
          <a:xfrm>
            <a:off x="8348830" y="2071883"/>
            <a:ext cx="3581400" cy="492443"/>
          </a:xfrm>
          <a:prstGeom prst="rect">
            <a:avLst/>
          </a:prstGeom>
          <a:noFill/>
        </p:spPr>
        <p:txBody>
          <a:bodyPr wrap="square" rtlCol="0">
            <a:spAutoFit/>
          </a:bodyPr>
          <a:lstStyle/>
          <a:p>
            <a:r>
              <a:rPr lang="en-AU" sz="2600" b="1" dirty="0"/>
              <a:t>Alternative</a:t>
            </a:r>
          </a:p>
        </p:txBody>
      </p:sp>
      <p:sp>
        <p:nvSpPr>
          <p:cNvPr id="32" name="TextBox 31">
            <a:extLst>
              <a:ext uri="{FF2B5EF4-FFF2-40B4-BE49-F238E27FC236}">
                <a16:creationId xmlns:a16="http://schemas.microsoft.com/office/drawing/2014/main" id="{496352A6-D63E-4AAE-8E30-34886660073F}"/>
              </a:ext>
            </a:extLst>
          </p:cNvPr>
          <p:cNvSpPr txBox="1"/>
          <p:nvPr/>
        </p:nvSpPr>
        <p:spPr>
          <a:xfrm>
            <a:off x="8386931" y="4991954"/>
            <a:ext cx="3843170" cy="430887"/>
          </a:xfrm>
          <a:prstGeom prst="rect">
            <a:avLst/>
          </a:prstGeom>
          <a:noFill/>
        </p:spPr>
        <p:txBody>
          <a:bodyPr wrap="square" rtlCol="0">
            <a:spAutoFit/>
          </a:bodyPr>
          <a:lstStyle/>
          <a:p>
            <a:r>
              <a:rPr lang="en-AU" sz="2200" dirty="0"/>
              <a:t>Open Value (Tokens)</a:t>
            </a:r>
          </a:p>
        </p:txBody>
      </p:sp>
      <p:sp>
        <p:nvSpPr>
          <p:cNvPr id="33" name="TextBox 32">
            <a:extLst>
              <a:ext uri="{FF2B5EF4-FFF2-40B4-BE49-F238E27FC236}">
                <a16:creationId xmlns:a16="http://schemas.microsoft.com/office/drawing/2014/main" id="{AD97B083-BDB9-4075-A927-35677A001A03}"/>
              </a:ext>
            </a:extLst>
          </p:cNvPr>
          <p:cNvSpPr txBox="1"/>
          <p:nvPr/>
        </p:nvSpPr>
        <p:spPr>
          <a:xfrm>
            <a:off x="8386931" y="4360016"/>
            <a:ext cx="3843170" cy="430887"/>
          </a:xfrm>
          <a:prstGeom prst="rect">
            <a:avLst/>
          </a:prstGeom>
          <a:noFill/>
        </p:spPr>
        <p:txBody>
          <a:bodyPr wrap="square" rtlCol="0">
            <a:spAutoFit/>
          </a:bodyPr>
          <a:lstStyle/>
          <a:p>
            <a:r>
              <a:rPr lang="en-AU" sz="2200" dirty="0"/>
              <a:t>Open Value (Tokens)</a:t>
            </a:r>
          </a:p>
        </p:txBody>
      </p:sp>
      <p:sp>
        <p:nvSpPr>
          <p:cNvPr id="34" name="TextBox 33">
            <a:extLst>
              <a:ext uri="{FF2B5EF4-FFF2-40B4-BE49-F238E27FC236}">
                <a16:creationId xmlns:a16="http://schemas.microsoft.com/office/drawing/2014/main" id="{D075D33F-75D0-4213-9514-A7124B32A0D9}"/>
              </a:ext>
            </a:extLst>
          </p:cNvPr>
          <p:cNvSpPr txBox="1"/>
          <p:nvPr/>
        </p:nvSpPr>
        <p:spPr>
          <a:xfrm>
            <a:off x="533400" y="236220"/>
            <a:ext cx="8687512" cy="707886"/>
          </a:xfrm>
          <a:prstGeom prst="rect">
            <a:avLst/>
          </a:prstGeom>
          <a:noFill/>
        </p:spPr>
        <p:txBody>
          <a:bodyPr wrap="square" rtlCol="0">
            <a:spAutoFit/>
          </a:bodyPr>
          <a:lstStyle/>
          <a:p>
            <a:r>
              <a:rPr lang="en-GB" sz="2000" b="1" dirty="0">
                <a:solidFill>
                  <a:schemeClr val="bg1"/>
                </a:solidFill>
              </a:rPr>
              <a:t>Changes to the Open License Program</a:t>
            </a:r>
            <a:br>
              <a:rPr lang="en-AU" sz="2000" b="1" dirty="0">
                <a:solidFill>
                  <a:schemeClr val="bg1"/>
                </a:solidFill>
              </a:rPr>
            </a:br>
            <a:r>
              <a:rPr lang="en-AU" sz="2000" dirty="0">
                <a:solidFill>
                  <a:schemeClr val="bg1"/>
                </a:solidFill>
              </a:rPr>
              <a:t>Mapping cheat sheet, Open License transitions</a:t>
            </a:r>
          </a:p>
        </p:txBody>
      </p:sp>
      <p:pic>
        <p:nvPicPr>
          <p:cNvPr id="2" name="Recorded Sound">
            <a:hlinkClick r:id="" action="ppaction://media"/>
            <a:extLst>
              <a:ext uri="{FF2B5EF4-FFF2-40B4-BE49-F238E27FC236}">
                <a16:creationId xmlns:a16="http://schemas.microsoft.com/office/drawing/2014/main" id="{65816708-28A0-44D6-9F14-25DB77ED44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9114" y="203563"/>
            <a:ext cx="406400" cy="406400"/>
          </a:xfrm>
          <a:prstGeom prst="rect">
            <a:avLst/>
          </a:prstGeom>
        </p:spPr>
      </p:pic>
    </p:spTree>
    <p:custDataLst>
      <p:tags r:id="rId1"/>
    </p:custDataLst>
    <p:extLst>
      <p:ext uri="{BB962C8B-B14F-4D97-AF65-F5344CB8AC3E}">
        <p14:creationId xmlns:p14="http://schemas.microsoft.com/office/powerpoint/2010/main" val="56735575"/>
      </p:ext>
    </p:extLst>
  </p:cSld>
  <p:clrMapOvr>
    <a:masterClrMapping/>
  </p:clrMapOvr>
  <mc:AlternateContent xmlns:mc="http://schemas.openxmlformats.org/markup-compatibility/2006" xmlns:p14="http://schemas.microsoft.com/office/powerpoint/2010/main">
    <mc:Choice Requires="p14">
      <p:transition spd="med" p14:dur="700" advTm="115928">
        <p:fade/>
      </p:transition>
    </mc:Choice>
    <mc:Fallback xmlns="">
      <p:transition spd="med" advTm="115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2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 presetClass="entr" presetSubtype="8" fill="hold" grpId="0" nodeType="withEffect">
                                  <p:stCondLst>
                                    <p:cond delay="4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6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2" presetClass="entr" presetSubtype="8" fill="hold" grpId="0" nodeType="withEffect">
                                  <p:stCondLst>
                                    <p:cond delay="8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2" presetClass="entr" presetSubtype="8" fill="hold" nodeType="withEffect">
                                  <p:stCondLst>
                                    <p:cond delay="12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10" grpId="0" animBg="1"/>
      <p:bldP spid="11" grpId="0"/>
      <p:bldP spid="15" grpId="0"/>
      <p:bldP spid="16" grpId="0"/>
      <p:bldP spid="17" grpId="0"/>
      <p:bldP spid="18" grpId="0"/>
      <p:bldP spid="19" grpId="0"/>
      <p:bldP spid="20" grpId="0"/>
      <p:bldP spid="21" grpId="0"/>
      <p:bldP spid="22" grpId="0"/>
      <p:bldP spid="23" grpId="0"/>
      <p:bldP spid="29" grpId="0"/>
      <p:bldP spid="30" grpId="0"/>
      <p:bldP spid="31" grpId="0"/>
      <p:bldP spid="32" grpId="0"/>
      <p:bldP spid="33" grpId="0"/>
    </p:bldLst>
  </p:timing>
  <p:extLst>
    <p:ext uri="{E180D4A7-C9FB-4DFB-919C-405C955672EB}">
      <p14:showEvtLst xmlns:p14="http://schemas.microsoft.com/office/powerpoint/2010/main">
        <p14:playEvt time="1" objId="2"/>
        <p14:stopEvt time="115162"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8|19.6"/>
</p:tagLst>
</file>

<file path=ppt/tags/tag10.xml><?xml version="1.0" encoding="utf-8"?>
<p:tagLst xmlns:a="http://schemas.openxmlformats.org/drawingml/2006/main" xmlns:r="http://schemas.openxmlformats.org/officeDocument/2006/relationships" xmlns:p="http://schemas.openxmlformats.org/presentationml/2006/main">
  <p:tag name="TIMING" val="|1.7|3.5"/>
</p:tagLst>
</file>

<file path=ppt/tags/tag11.xml><?xml version="1.0" encoding="utf-8"?>
<p:tagLst xmlns:a="http://schemas.openxmlformats.org/drawingml/2006/main" xmlns:r="http://schemas.openxmlformats.org/officeDocument/2006/relationships" xmlns:p="http://schemas.openxmlformats.org/presentationml/2006/main">
  <p:tag name="TIMING" val="|2.3|8.9"/>
</p:tagLst>
</file>

<file path=ppt/tags/tag12.xml><?xml version="1.0" encoding="utf-8"?>
<p:tagLst xmlns:a="http://schemas.openxmlformats.org/drawingml/2006/main" xmlns:r="http://schemas.openxmlformats.org/officeDocument/2006/relationships" xmlns:p="http://schemas.openxmlformats.org/presentationml/2006/main">
  <p:tag name="TIMING" val="|2.4|4.9"/>
</p:tagLst>
</file>

<file path=ppt/tags/tag2.xml><?xml version="1.0" encoding="utf-8"?>
<p:tagLst xmlns:a="http://schemas.openxmlformats.org/drawingml/2006/main" xmlns:r="http://schemas.openxmlformats.org/officeDocument/2006/relationships" xmlns:p="http://schemas.openxmlformats.org/presentationml/2006/main">
  <p:tag name="TIMING" val="|4.1|13.4"/>
</p:tagLst>
</file>

<file path=ppt/tags/tag3.xml><?xml version="1.0" encoding="utf-8"?>
<p:tagLst xmlns:a="http://schemas.openxmlformats.org/drawingml/2006/main" xmlns:r="http://schemas.openxmlformats.org/officeDocument/2006/relationships" xmlns:p="http://schemas.openxmlformats.org/presentationml/2006/main">
  <p:tag name="TIMING" val="|3.2|6.4"/>
</p:tagLst>
</file>

<file path=ppt/tags/tag4.xml><?xml version="1.0" encoding="utf-8"?>
<p:tagLst xmlns:a="http://schemas.openxmlformats.org/drawingml/2006/main" xmlns:r="http://schemas.openxmlformats.org/officeDocument/2006/relationships" xmlns:p="http://schemas.openxmlformats.org/presentationml/2006/main">
  <p:tag name="TIMING" val="|8.3|10.4|11.9|6.3|5.3|16.3|12.3|4.5|5.1"/>
</p:tagLst>
</file>

<file path=ppt/tags/tag5.xml><?xml version="1.0" encoding="utf-8"?>
<p:tagLst xmlns:a="http://schemas.openxmlformats.org/drawingml/2006/main" xmlns:r="http://schemas.openxmlformats.org/officeDocument/2006/relationships" xmlns:p="http://schemas.openxmlformats.org/presentationml/2006/main">
  <p:tag name="TIMING" val="|11.3|3.8|1.8|9.1|8.1"/>
</p:tagLst>
</file>

<file path=ppt/tags/tag6.xml><?xml version="1.0" encoding="utf-8"?>
<p:tagLst xmlns:a="http://schemas.openxmlformats.org/drawingml/2006/main" xmlns:r="http://schemas.openxmlformats.org/officeDocument/2006/relationships" xmlns:p="http://schemas.openxmlformats.org/presentationml/2006/main">
  <p:tag name="TIMING" val="|10.4|2.9|5.1|3.5|1.3|6.7"/>
</p:tagLst>
</file>

<file path=ppt/tags/tag7.xml><?xml version="1.0" encoding="utf-8"?>
<p:tagLst xmlns:a="http://schemas.openxmlformats.org/drawingml/2006/main" xmlns:r="http://schemas.openxmlformats.org/officeDocument/2006/relationships" xmlns:p="http://schemas.openxmlformats.org/presentationml/2006/main">
  <p:tag name="TIMING" val="|6.9|4.5|4.6|15.9|4.1|12.1|5.4|11.5|7.1|7.7|5.9|4.6|4.7"/>
</p:tagLst>
</file>

<file path=ppt/tags/tag8.xml><?xml version="1.0" encoding="utf-8"?>
<p:tagLst xmlns:a="http://schemas.openxmlformats.org/drawingml/2006/main" xmlns:r="http://schemas.openxmlformats.org/officeDocument/2006/relationships" xmlns:p="http://schemas.openxmlformats.org/presentationml/2006/main">
  <p:tag name="TIMING" val="|6|5.4"/>
</p:tagLst>
</file>

<file path=ppt/tags/tag9.xml><?xml version="1.0" encoding="utf-8"?>
<p:tagLst xmlns:a="http://schemas.openxmlformats.org/drawingml/2006/main" xmlns:r="http://schemas.openxmlformats.org/officeDocument/2006/relationships" xmlns:p="http://schemas.openxmlformats.org/presentationml/2006/main">
  <p:tag name="TIMING" val="|1.7|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Family">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TotalTime>
  <Words>2447</Words>
  <Application>Microsoft Office PowerPoint</Application>
  <PresentationFormat>Widescreen</PresentationFormat>
  <Paragraphs>199</Paragraphs>
  <Slides>15</Slides>
  <Notes>15</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Segoe UI</vt:lpstr>
      <vt:lpstr>Segoe UI Light</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Lam</dc:creator>
  <cp:lastModifiedBy>Alexander Madden</cp:lastModifiedBy>
  <cp:revision>228</cp:revision>
  <dcterms:created xsi:type="dcterms:W3CDTF">2021-01-20T23:27:17Z</dcterms:created>
  <dcterms:modified xsi:type="dcterms:W3CDTF">2021-11-15T05:30:26Z</dcterms:modified>
</cp:coreProperties>
</file>